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8_63EC99E6.xml" ContentType="application/vnd.ms-powerpoint.comments+xml"/>
  <Override PartName="/ppt/notesSlides/notesSlide1.xml" ContentType="application/vnd.openxmlformats-officedocument.presentationml.notesSlide+xml"/>
  <Override PartName="/ppt/comments/modernComment_107_B35A1E1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6_E5E78F6.xml" ContentType="application/vnd.ms-powerpoint.comments+xml"/>
  <Override PartName="/ppt/comments/modernComment_116_72B7E7F6.xml" ContentType="application/vnd.ms-powerpoint.comments+xml"/>
  <Override PartName="/ppt/comments/modernComment_127_B9453D7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80" r:id="rId3"/>
    <p:sldId id="279" r:id="rId4"/>
    <p:sldId id="263" r:id="rId5"/>
    <p:sldId id="281" r:id="rId6"/>
    <p:sldId id="289" r:id="rId7"/>
    <p:sldId id="290" r:id="rId8"/>
    <p:sldId id="271" r:id="rId9"/>
    <p:sldId id="261" r:id="rId10"/>
    <p:sldId id="283" r:id="rId11"/>
    <p:sldId id="286" r:id="rId12"/>
    <p:sldId id="293" r:id="rId13"/>
    <p:sldId id="294" r:id="rId14"/>
    <p:sldId id="296" r:id="rId15"/>
    <p:sldId id="292" r:id="rId16"/>
    <p:sldId id="291" r:id="rId17"/>
    <p:sldId id="278" r:id="rId18"/>
    <p:sldId id="273" r:id="rId19"/>
    <p:sldId id="295" r:id="rId20"/>
    <p:sldId id="297" r:id="rId21"/>
    <p:sldId id="275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247C31-4CF6-8260-FD1A-90E93D3D40C5}" name="Samuel Muller" initials="SM" userId="S::samuel.muller@mq.edu.au::db084580-b21f-4522-ae32-c35936cc2e74" providerId="AD"/>
  <p188:author id="{64571972-C832-2632-3221-E0D5B81EBECE}" name="Maurizio Manuguerra" initials="MM" userId="S::maurizio.manuguerra@mq.edu.au::bfca1d5a-5d4a-4ce3-a605-5f71a037628f" providerId="AD"/>
  <p188:author id="{7D06E3AF-0A84-1478-5418-8C8BC66E574F}" name="Arjun Sekhar" initials="" userId="S::arjun.sekhar@mq.edu.au::d50963b9-9ca0-44bc-acaa-08d78ee55c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EEA5F-C704-6863-D5B7-A289A2F83345}" v="348" dt="2025-11-24T10:33:46.282"/>
    <p1510:client id="{30AC137A-1572-DCC1-9CD1-0F92D6E20855}" v="2327" dt="2025-11-22T15:01:5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qoutlook-my.sharepoint.com/personal/arjun_sekhar_mq_edu_au/Documents/Arjun%20Sekhar%20-%20Master%20of%20Research/Activity%204%20-%20Research%20Frontiers/3.%20Conferences/1.%20Biometrics%20in%20the%20Bush%202025/2.%20Slides/Enhancing%20Card%20Fraud%20Detection%20-%20Conference%20Presentation_ColumnClustered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ULB Card Fraud Dataset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Fraud</c:v>
                </c:pt>
                <c:pt idx="1">
                  <c:v>Not Fraud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9.8399999999999998E-3</c:v>
                </c:pt>
                <c:pt idx="1">
                  <c:v>0.99019999999999997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4-4AA8-8F96-1C868E1BB9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7155183"/>
        <c:axId val="1307152783"/>
      </c:barChart>
      <c:catAx>
        <c:axId val="130715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52783"/>
        <c:crosses val="autoZero"/>
        <c:auto val="1"/>
        <c:lblAlgn val="ctr"/>
        <c:lblOffset val="100"/>
        <c:noMultiLvlLbl val="0"/>
      </c:catAx>
      <c:valAx>
        <c:axId val="130715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5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7_B35A1E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6D0DF0-D6C4-4A27-92AD-3D073D712B93}" authorId="{ED247C31-4CF6-8260-FD1A-90E93D3D40C5}" status="resolved" created="2025-11-10T19:36:17.359" startDate="2025-11-10T19:36:17.359" dueDate="2025-11-10T19:36:17.359" assignedTo="{7D06E3AF-0A84-1478-5418-8C8BC66E574F}" complete="100000" title="@Arjun Sekhar , you could show this slide twice, e.g. also as slide #3. I would have the heading as ULB Credit Card Fraud Data and not asking a question.">
    <pc:sldMkLst xmlns:pc="http://schemas.microsoft.com/office/powerpoint/2013/main/command">
      <pc:docMk/>
      <pc:sldMk cId="3009027600" sldId="263"/>
    </pc:sldMkLst>
    <p188:replyLst>
      <p188:reply id="{3A4F4985-60A0-40EE-93C2-1B25C8F5F98A}" authorId="{7D06E3AF-0A84-1478-5418-8C8BC66E574F}" created="2025-11-11T12:58:45.649">
        <p188:txBody>
          <a:bodyPr/>
          <a:lstStyle/>
          <a:p>
            <a:r>
              <a:rPr lang="en-GB"/>
              <a:t>Noted. I have amended this accordingly.
Would you recommend that I move this to slide 3 or 4 perhaps?</a:t>
            </a:r>
          </a:p>
        </p188:txBody>
      </p188:reply>
    </p188:replyLst>
    <p188:txBody>
      <a:bodyPr/>
      <a:lstStyle/>
      <a:p>
        <a:r>
          <a:rPr lang="en-US"/>
          <a:t>[@Arjun Sekhar] , you could show this slide twice, e.g. also as slide #3. I would have the heading as ULB Credit Card Fraud Data and not asking a question.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10T19:36:17.359" id="{2DA27435-28C8-4266-8A00-9380FCAD200A}">
              <p228:atrbtn authorId="{ED247C31-4CF6-8260-FD1A-90E93D3D40C5}"/>
              <p228:anchr>
                <p228:comment id="{7A6D0DF0-D6C4-4A27-92AD-3D073D712B93}"/>
              </p228:anchr>
              <p228:add/>
            </p228:event>
            <p228:event time="2025-11-10T19:36:17.359" id="{B4CC78E8-6602-4540-A40D-3F0D334EEFF1}">
              <p228:atrbtn authorId="{ED247C31-4CF6-8260-FD1A-90E93D3D40C5}"/>
              <p228:anchr>
                <p228:comment id="{7A6D0DF0-D6C4-4A27-92AD-3D073D712B93}"/>
              </p228:anchr>
              <p228:asgn authorId="{7D06E3AF-0A84-1478-5418-8C8BC66E574F}"/>
            </p228:event>
            <p228:event time="2025-11-10T19:36:17.359" id="{47D206FD-E693-4F24-9DB0-4AA8A8AB233F}">
              <p228:atrbtn authorId="{ED247C31-4CF6-8260-FD1A-90E93D3D40C5}"/>
              <p228:anchr>
                <p228:comment id="{7A6D0DF0-D6C4-4A27-92AD-3D073D712B93}"/>
              </p228:anchr>
              <p228:title val="@Arjun Sekhar , you could show this slide twice, e.g. also as slide #3. I would have the heading as ULB Credit Card Fraud Data and not asking a question."/>
            </p228:event>
            <p228:event time="2025-11-10T19:36:17.359" id="{B568D4FA-E10F-4192-BF22-5AE27FF155AC}">
              <p228:atrbtn authorId="{ED247C31-4CF6-8260-FD1A-90E93D3D40C5}"/>
              <p228:anchr>
                <p228:comment id="{7A6D0DF0-D6C4-4A27-92AD-3D073D712B93}"/>
              </p228:anchr>
              <p228:date stDt="2025-11-10T19:36:17.359" endDt="2025-11-10T19:36:17.359"/>
            </p228:event>
            <p228:event time="2025-11-17T13:07:52.590" id="{BE5F5F52-438D-4701-83C2-B6736133EB3E}">
              <p228:atrbtn authorId="{7D06E3AF-0A84-1478-5418-8C8BC66E574F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  <p188:cm id="{A7B78442-AF8B-47B5-A5AA-A3B09522FA9C}" authorId="{64571972-C832-2632-3221-E0D5B81EBECE}" status="resolved" created="2025-11-19T02:15:26.810" complete="100000">
    <pc:sldMkLst xmlns:pc="http://schemas.microsoft.com/office/powerpoint/2013/main/command">
      <pc:docMk/>
      <pc:sldMk cId="3009027600" sldId="263"/>
    </pc:sldMkLst>
    <p188:replyLst>
      <p188:reply id="{B6AFF39F-1E7D-4716-B851-79D6156B1C15}" authorId="{7D06E3AF-0A84-1478-5418-8C8BC66E574F}" created="2025-11-20T12:45:37.313">
        <p188:txBody>
          <a:bodyPr/>
          <a:lstStyle/>
          <a:p>
            <a:r>
              <a:rPr lang="en-GB"/>
              <a:t>Noted! </a:t>
            </a:r>
          </a:p>
        </p188:txBody>
      </p188:reply>
    </p188:replyLst>
    <p188:txBody>
      <a:bodyPr/>
      <a:lstStyle/>
      <a:p>
        <a:r>
          <a:rPr lang="en-US"/>
          <a:t>For readability, do not change the rounding: either 0.98% or 0.984%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1-20T12:45:31.657" authorId="{7D06E3AF-0A84-1478-5418-8C8BC66E574F}"/>
          </p223:rxn>
        </p223:reactions>
      </p:ext>
    </p188:extLst>
  </p188:cm>
</p188:cmLst>
</file>

<file path=ppt/comments/modernComment_116_72B7E7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840552-7363-4977-8BB7-26481C5FDE79}" authorId="{ED247C31-4CF6-8260-FD1A-90E93D3D40C5}" status="resolved" created="2025-11-10T19:37:37.234" complete="100000">
    <pc:sldMkLst xmlns:pc="http://schemas.microsoft.com/office/powerpoint/2013/main/command">
      <pc:docMk/>
      <pc:sldMk cId="1924655094" sldId="278"/>
    </pc:sldMkLst>
    <p188:replyLst>
      <p188:reply id="{51026FCB-6214-4AF5-9586-953874DC019B}" authorId="{7D06E3AF-0A84-1478-5418-8C8BC66E574F}" created="2025-11-11T12:59:09.524">
        <p188:txBody>
          <a:bodyPr/>
          <a:lstStyle/>
          <a:p>
            <a:r>
              <a:rPr lang="en-GB"/>
              <a:t>I have elaborated on them more now.</a:t>
            </a:r>
          </a:p>
        </p188:txBody>
      </p188:reply>
    </p188:replyLst>
    <p188:txBody>
      <a:bodyPr/>
      <a:lstStyle/>
      <a:p>
        <a:r>
          <a:rPr lang="en-US"/>
          <a:t>Why introduce TP, FP, TN and FN if they are not used here and on the following slide</a:t>
        </a:r>
      </a:p>
    </p188:txBody>
  </p188:cm>
</p188:cmLst>
</file>

<file path=ppt/comments/modernComment_118_63EC99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9BBA3A-C740-4AD9-A34F-62957ABC53CA}" authorId="{64571972-C832-2632-3221-E0D5B81EBECE}" created="2025-11-19T02:14:03.5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76450278" sldId="280"/>
      <ac:spMk id="3" creationId="{99AE6AA0-051A-C1A6-5FFC-B422F46F6C12}"/>
    </ac:deMkLst>
    <p188:replyLst>
      <p188:reply id="{434E20B1-82E4-4EC7-87A9-6038B3BEED3A}" authorId="{7D06E3AF-0A84-1478-5418-8C8BC66E574F}" created="2025-11-20T12:44:33.844">
        <p188:txBody>
          <a:bodyPr/>
          <a:lstStyle/>
          <a:p>
            <a:r>
              <a:rPr lang="en-GB"/>
              <a:t>Noted! I've rephrased this to hopefully make it less cryptic.</a:t>
            </a:r>
          </a:p>
        </p188:txBody>
      </p188:reply>
    </p188:replyLst>
    <p188:txBody>
      <a:bodyPr/>
      <a:lstStyle/>
      <a:p>
        <a:r>
          <a:rPr lang="en-US"/>
          <a:t>Do we need the last block? If yes, I am not sure that I know what it means</a:t>
        </a:r>
      </a:p>
    </p188:txBody>
  </p188:cm>
</p188:cmLst>
</file>

<file path=ppt/comments/modernComment_126_E5E78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2503D5-6B32-489C-AF5F-F3F470D31D1A}" authorId="{ED247C31-4CF6-8260-FD1A-90E93D3D40C5}" status="resolved" created="2025-11-10T19:37:37.234">
    <pc:sldMkLst xmlns:pc="http://schemas.microsoft.com/office/powerpoint/2013/main/command">
      <pc:docMk/>
      <pc:sldMk cId="1924655094" sldId="278"/>
    </pc:sldMkLst>
    <p188:replyLst>
      <p188:reply id="{51026FCB-6214-4AF5-9586-953874DC019B}" authorId="{7D06E3AF-0A84-1478-5418-8C8BC66E574F}" created="2025-11-11T12:59:09.524">
        <p188:txBody>
          <a:bodyPr/>
          <a:lstStyle/>
          <a:p>
            <a:r>
              <a:rPr lang="en-GB"/>
              <a:t>I have elaborated on them more now.</a:t>
            </a:r>
          </a:p>
        </p188:txBody>
      </p188:reply>
    </p188:replyLst>
    <p188:txBody>
      <a:bodyPr/>
      <a:lstStyle/>
      <a:p>
        <a:r>
          <a:rPr lang="en-US"/>
          <a:t>Why introduce TP, FP, TN and FN if they are not used here and on the following slide</a:t>
        </a:r>
      </a:p>
    </p188:txBody>
  </p188:cm>
</p188:cmLst>
</file>

<file path=ppt/comments/modernComment_127_B9453D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1E0EDE-BC81-4617-939A-0BCE518783A1}" authorId="{ED247C31-4CF6-8260-FD1A-90E93D3D40C5}" status="resolved" created="2025-11-10T19:37:37.234">
    <pc:sldMkLst xmlns:pc="http://schemas.microsoft.com/office/powerpoint/2013/main/command">
      <pc:docMk/>
      <pc:sldMk cId="1924655094" sldId="278"/>
    </pc:sldMkLst>
    <p188:replyLst>
      <p188:reply id="{51026FCB-6214-4AF5-9586-953874DC019B}" authorId="{7D06E3AF-0A84-1478-5418-8C8BC66E574F}" created="2025-11-11T12:59:09.524">
        <p188:txBody>
          <a:bodyPr/>
          <a:lstStyle/>
          <a:p>
            <a:r>
              <a:rPr lang="en-GB"/>
              <a:t>I have elaborated on them more now.</a:t>
            </a:r>
          </a:p>
        </p188:txBody>
      </p188:reply>
    </p188:replyLst>
    <p188:txBody>
      <a:bodyPr/>
      <a:lstStyle/>
      <a:p>
        <a:r>
          <a:rPr lang="en-US"/>
          <a:t>Why introduce TP, FP, TN and FN if they are not used here and on the following slide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22E66-8577-40B9-A73D-5861EA99D6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B0C9C58-11CA-4ED9-86AA-7020B828C123}">
      <dgm:prSet phldrT="[Text]" phldr="0"/>
      <dgm:spPr/>
      <dgm:t>
        <a:bodyPr/>
        <a:lstStyle/>
        <a:p>
          <a:r>
            <a:rPr lang="en-AU" b="1" u="sng"/>
            <a:t>Predictive Power</a:t>
          </a:r>
          <a:endParaRPr lang="en-AU"/>
        </a:p>
      </dgm:t>
    </dgm:pt>
    <dgm:pt modelId="{21893D4F-3167-4423-BAED-42FF34F2AC40}" type="parTrans" cxnId="{69FB0A23-F674-4147-9760-B808EA3FDE73}">
      <dgm:prSet/>
      <dgm:spPr/>
      <dgm:t>
        <a:bodyPr/>
        <a:lstStyle/>
        <a:p>
          <a:endParaRPr lang="en-AU"/>
        </a:p>
      </dgm:t>
    </dgm:pt>
    <dgm:pt modelId="{E31BA43B-C974-443E-9263-CC6D796DFD7B}" type="sibTrans" cxnId="{69FB0A23-F674-4147-9760-B808EA3FDE73}">
      <dgm:prSet/>
      <dgm:spPr/>
      <dgm:t>
        <a:bodyPr/>
        <a:lstStyle/>
        <a:p>
          <a:endParaRPr lang="en-AU"/>
        </a:p>
      </dgm:t>
    </dgm:pt>
    <dgm:pt modelId="{441100D2-747E-4D2C-AE7C-7FE2BF59D35B}">
      <dgm:prSet phldrT="[Text]" phldr="0"/>
      <dgm:spPr/>
      <dgm:t>
        <a:bodyPr/>
        <a:lstStyle/>
        <a:p>
          <a:r>
            <a:rPr lang="en-AU" b="1" u="sng"/>
            <a:t>Interpretability</a:t>
          </a:r>
          <a:endParaRPr lang="en-AU"/>
        </a:p>
      </dgm:t>
    </dgm:pt>
    <dgm:pt modelId="{2E5923FC-EFC2-4370-906D-B402A5AB1072}" type="parTrans" cxnId="{8C5027E0-8E72-4781-8201-182D9D48DCA7}">
      <dgm:prSet/>
      <dgm:spPr/>
      <dgm:t>
        <a:bodyPr/>
        <a:lstStyle/>
        <a:p>
          <a:endParaRPr lang="en-AU"/>
        </a:p>
      </dgm:t>
    </dgm:pt>
    <dgm:pt modelId="{EEA6F661-D17E-4367-B324-C27A6D5C9BB0}" type="sibTrans" cxnId="{8C5027E0-8E72-4781-8201-182D9D48DCA7}">
      <dgm:prSet/>
      <dgm:spPr/>
      <dgm:t>
        <a:bodyPr/>
        <a:lstStyle/>
        <a:p>
          <a:endParaRPr lang="en-AU"/>
        </a:p>
      </dgm:t>
    </dgm:pt>
    <dgm:pt modelId="{692FAF70-5E44-4919-B912-B3EF2419843A}">
      <dgm:prSet/>
      <dgm:spPr/>
      <dgm:t>
        <a:bodyPr/>
        <a:lstStyle/>
        <a:p>
          <a:r>
            <a:rPr lang="en-AU" b="1" u="sng"/>
            <a:t>Regulatory Fit</a:t>
          </a:r>
          <a:endParaRPr lang="en-AU"/>
        </a:p>
      </dgm:t>
    </dgm:pt>
    <dgm:pt modelId="{9EF38638-6706-4D37-8C0B-DC16EC1FC515}" type="parTrans" cxnId="{48D5F86D-9A33-4272-8F9B-D85579B103DC}">
      <dgm:prSet/>
      <dgm:spPr/>
      <dgm:t>
        <a:bodyPr/>
        <a:lstStyle/>
        <a:p>
          <a:endParaRPr lang="en-AU"/>
        </a:p>
      </dgm:t>
    </dgm:pt>
    <dgm:pt modelId="{2144C403-F8E0-4175-93B6-019E32676FA4}" type="sibTrans" cxnId="{48D5F86D-9A33-4272-8F9B-D85579B103DC}">
      <dgm:prSet/>
      <dgm:spPr/>
      <dgm:t>
        <a:bodyPr/>
        <a:lstStyle/>
        <a:p>
          <a:endParaRPr lang="en-AU"/>
        </a:p>
      </dgm:t>
    </dgm:pt>
    <dgm:pt modelId="{80E105DF-3160-4D74-B5A2-73AD8252A33B}">
      <dgm:prSet/>
      <dgm:spPr/>
      <dgm:t>
        <a:bodyPr/>
        <a:lstStyle/>
        <a:p>
          <a:r>
            <a:rPr lang="en-AU"/>
            <a:t>Transparent logic</a:t>
          </a:r>
        </a:p>
      </dgm:t>
    </dgm:pt>
    <dgm:pt modelId="{A2E79BF1-585D-4CE2-9E2B-F2E1F997584F}" type="parTrans" cxnId="{54C1AF38-56AA-4EB3-92DA-1A741113962A}">
      <dgm:prSet/>
      <dgm:spPr/>
      <dgm:t>
        <a:bodyPr/>
        <a:lstStyle/>
        <a:p>
          <a:endParaRPr lang="en-AU"/>
        </a:p>
      </dgm:t>
    </dgm:pt>
    <dgm:pt modelId="{8A58C305-F31F-48E9-8273-93EA24E23E35}" type="sibTrans" cxnId="{54C1AF38-56AA-4EB3-92DA-1A741113962A}">
      <dgm:prSet/>
      <dgm:spPr/>
      <dgm:t>
        <a:bodyPr/>
        <a:lstStyle/>
        <a:p>
          <a:endParaRPr lang="en-AU"/>
        </a:p>
      </dgm:t>
    </dgm:pt>
    <dgm:pt modelId="{2A4522BB-7227-4DA8-BAF1-63E2BB2B0EC6}">
      <dgm:prSet/>
      <dgm:spPr/>
      <dgm:t>
        <a:bodyPr/>
        <a:lstStyle/>
        <a:p>
          <a:r>
            <a:rPr lang="en-AU"/>
            <a:t>Censoring-aware.</a:t>
          </a:r>
        </a:p>
      </dgm:t>
    </dgm:pt>
    <dgm:pt modelId="{D9CF1401-5822-41EC-8EF2-1270CD06119D}" type="parTrans" cxnId="{950FDF73-BB06-4CD2-83C5-F982F7CCCF7B}">
      <dgm:prSet/>
      <dgm:spPr/>
      <dgm:t>
        <a:bodyPr/>
        <a:lstStyle/>
        <a:p>
          <a:endParaRPr lang="en-AU"/>
        </a:p>
      </dgm:t>
    </dgm:pt>
    <dgm:pt modelId="{E3CF283D-2B44-48FA-AA06-4EAC940F7ADD}" type="sibTrans" cxnId="{950FDF73-BB06-4CD2-83C5-F982F7CCCF7B}">
      <dgm:prSet/>
      <dgm:spPr/>
      <dgm:t>
        <a:bodyPr/>
        <a:lstStyle/>
        <a:p>
          <a:endParaRPr lang="en-AU"/>
        </a:p>
      </dgm:t>
    </dgm:pt>
    <dgm:pt modelId="{ECD7104A-B377-45E8-8432-6D9B4FEF0DE7}">
      <dgm:prSet/>
      <dgm:spPr/>
      <dgm:t>
        <a:bodyPr/>
        <a:lstStyle/>
        <a:p>
          <a:r>
            <a:rPr lang="en-AU"/>
            <a:t>Feature Importance</a:t>
          </a:r>
        </a:p>
      </dgm:t>
    </dgm:pt>
    <dgm:pt modelId="{DDC883E6-91DD-42B7-AA54-B11821F60107}" type="parTrans" cxnId="{03A5EAE3-4BF6-4F38-A233-3C3181B386ED}">
      <dgm:prSet/>
      <dgm:spPr/>
      <dgm:t>
        <a:bodyPr/>
        <a:lstStyle/>
        <a:p>
          <a:endParaRPr lang="en-AU"/>
        </a:p>
      </dgm:t>
    </dgm:pt>
    <dgm:pt modelId="{4D565D05-F71C-406B-BF0A-D40E7DD554FA}" type="sibTrans" cxnId="{03A5EAE3-4BF6-4F38-A233-3C3181B386ED}">
      <dgm:prSet/>
      <dgm:spPr/>
      <dgm:t>
        <a:bodyPr/>
        <a:lstStyle/>
        <a:p>
          <a:endParaRPr lang="en-AU"/>
        </a:p>
      </dgm:t>
    </dgm:pt>
    <dgm:pt modelId="{4CAB492E-069A-47A2-85A0-DBACF15355E2}">
      <dgm:prSet/>
      <dgm:spPr/>
      <dgm:t>
        <a:bodyPr/>
        <a:lstStyle/>
        <a:p>
          <a:r>
            <a:rPr lang="en-AU"/>
            <a:t>Survival Curves</a:t>
          </a:r>
        </a:p>
      </dgm:t>
    </dgm:pt>
    <dgm:pt modelId="{312FC04A-D78B-4C74-8D04-C6296F710473}" type="parTrans" cxnId="{0E99102A-230A-4848-8B85-749D647F4B23}">
      <dgm:prSet/>
      <dgm:spPr/>
      <dgm:t>
        <a:bodyPr/>
        <a:lstStyle/>
        <a:p>
          <a:endParaRPr lang="en-AU"/>
        </a:p>
      </dgm:t>
    </dgm:pt>
    <dgm:pt modelId="{1BB4977A-BB72-4D72-BB8E-336C6D9A45CF}" type="sibTrans" cxnId="{0E99102A-230A-4848-8B85-749D647F4B23}">
      <dgm:prSet/>
      <dgm:spPr/>
      <dgm:t>
        <a:bodyPr/>
        <a:lstStyle/>
        <a:p>
          <a:endParaRPr lang="en-AU"/>
        </a:p>
      </dgm:t>
    </dgm:pt>
    <dgm:pt modelId="{1AFE8AB5-B5F9-4613-B2BE-719CB255AF76}">
      <dgm:prSet phldrT="[Text]" phldr="0"/>
      <dgm:spPr/>
      <dgm:t>
        <a:bodyPr/>
        <a:lstStyle/>
        <a:p>
          <a:r>
            <a:rPr lang="en-AU"/>
            <a:t>Scales messy, high-dimensional data.</a:t>
          </a:r>
        </a:p>
      </dgm:t>
    </dgm:pt>
    <dgm:pt modelId="{39BFFA87-C30A-44FE-AF75-1F7DE8423AE6}" type="parTrans" cxnId="{E953A3BE-A269-4624-B440-19346B8F2FB8}">
      <dgm:prSet/>
      <dgm:spPr/>
      <dgm:t>
        <a:bodyPr/>
        <a:lstStyle/>
        <a:p>
          <a:endParaRPr lang="en-AU"/>
        </a:p>
      </dgm:t>
    </dgm:pt>
    <dgm:pt modelId="{B82987C4-AAA8-44F0-94E3-5A297CCDB0FB}" type="sibTrans" cxnId="{E953A3BE-A269-4624-B440-19346B8F2FB8}">
      <dgm:prSet/>
      <dgm:spPr/>
      <dgm:t>
        <a:bodyPr/>
        <a:lstStyle/>
        <a:p>
          <a:endParaRPr lang="en-AU"/>
        </a:p>
      </dgm:t>
    </dgm:pt>
    <dgm:pt modelId="{EEF02DB0-1546-4EF2-8518-DA4102A92062}" type="pres">
      <dgm:prSet presAssocID="{8B922E66-8577-40B9-A73D-5861EA99D68B}" presName="compositeShape" presStyleCnt="0">
        <dgm:presLayoutVars>
          <dgm:chMax val="7"/>
          <dgm:dir/>
          <dgm:resizeHandles val="exact"/>
        </dgm:presLayoutVars>
      </dgm:prSet>
      <dgm:spPr/>
    </dgm:pt>
    <dgm:pt modelId="{7C7DF90B-0986-419A-B6A6-E5808D134B1C}" type="pres">
      <dgm:prSet presAssocID="{1B0C9C58-11CA-4ED9-86AA-7020B828C123}" presName="circ1" presStyleLbl="vennNode1" presStyleIdx="0" presStyleCnt="3"/>
      <dgm:spPr/>
    </dgm:pt>
    <dgm:pt modelId="{447C9905-B530-4ED4-A6ED-7BF4D7B22448}" type="pres">
      <dgm:prSet presAssocID="{1B0C9C58-11CA-4ED9-86AA-7020B828C1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ACE9A2-78FD-43CA-A485-5CAC5E657C73}" type="pres">
      <dgm:prSet presAssocID="{441100D2-747E-4D2C-AE7C-7FE2BF59D35B}" presName="circ2" presStyleLbl="vennNode1" presStyleIdx="1" presStyleCnt="3"/>
      <dgm:spPr/>
    </dgm:pt>
    <dgm:pt modelId="{7AF11FAD-C13E-4C05-8C96-11F9877C7B82}" type="pres">
      <dgm:prSet presAssocID="{441100D2-747E-4D2C-AE7C-7FE2BF59D3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954518-0FCD-46EB-993F-2D4EA190A4D7}" type="pres">
      <dgm:prSet presAssocID="{692FAF70-5E44-4919-B912-B3EF2419843A}" presName="circ3" presStyleLbl="vennNode1" presStyleIdx="2" presStyleCnt="3"/>
      <dgm:spPr/>
    </dgm:pt>
    <dgm:pt modelId="{0EEAC813-7E7F-46C3-B1E2-6E9707671EC5}" type="pres">
      <dgm:prSet presAssocID="{692FAF70-5E44-4919-B912-B3EF241984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9FB0A23-F674-4147-9760-B808EA3FDE73}" srcId="{8B922E66-8577-40B9-A73D-5861EA99D68B}" destId="{1B0C9C58-11CA-4ED9-86AA-7020B828C123}" srcOrd="0" destOrd="0" parTransId="{21893D4F-3167-4423-BAED-42FF34F2AC40}" sibTransId="{E31BA43B-C974-443E-9263-CC6D796DFD7B}"/>
    <dgm:cxn modelId="{1F6D6B23-9C86-468C-9460-559974EE2CF1}" type="presOf" srcId="{1B0C9C58-11CA-4ED9-86AA-7020B828C123}" destId="{447C9905-B530-4ED4-A6ED-7BF4D7B22448}" srcOrd="1" destOrd="0" presId="urn:microsoft.com/office/officeart/2005/8/layout/venn1"/>
    <dgm:cxn modelId="{0E99102A-230A-4848-8B85-749D647F4B23}" srcId="{441100D2-747E-4D2C-AE7C-7FE2BF59D35B}" destId="{4CAB492E-069A-47A2-85A0-DBACF15355E2}" srcOrd="1" destOrd="0" parTransId="{312FC04A-D78B-4C74-8D04-C6296F710473}" sibTransId="{1BB4977A-BB72-4D72-BB8E-336C6D9A45CF}"/>
    <dgm:cxn modelId="{54C1AF38-56AA-4EB3-92DA-1A741113962A}" srcId="{692FAF70-5E44-4919-B912-B3EF2419843A}" destId="{80E105DF-3160-4D74-B5A2-73AD8252A33B}" srcOrd="0" destOrd="0" parTransId="{A2E79BF1-585D-4CE2-9E2B-F2E1F997584F}" sibTransId="{8A58C305-F31F-48E9-8273-93EA24E23E35}"/>
    <dgm:cxn modelId="{2AD9D53B-DA0A-4DD6-AB64-A1ED88747940}" type="presOf" srcId="{80E105DF-3160-4D74-B5A2-73AD8252A33B}" destId="{0EEAC813-7E7F-46C3-B1E2-6E9707671EC5}" srcOrd="1" destOrd="1" presId="urn:microsoft.com/office/officeart/2005/8/layout/venn1"/>
    <dgm:cxn modelId="{DB2DB967-43D8-4571-87F4-16221BAB36AB}" type="presOf" srcId="{80E105DF-3160-4D74-B5A2-73AD8252A33B}" destId="{38954518-0FCD-46EB-993F-2D4EA190A4D7}" srcOrd="0" destOrd="1" presId="urn:microsoft.com/office/officeart/2005/8/layout/venn1"/>
    <dgm:cxn modelId="{48D5F86D-9A33-4272-8F9B-D85579B103DC}" srcId="{8B922E66-8577-40B9-A73D-5861EA99D68B}" destId="{692FAF70-5E44-4919-B912-B3EF2419843A}" srcOrd="2" destOrd="0" parTransId="{9EF38638-6706-4D37-8C0B-DC16EC1FC515}" sibTransId="{2144C403-F8E0-4175-93B6-019E32676FA4}"/>
    <dgm:cxn modelId="{950FDF73-BB06-4CD2-83C5-F982F7CCCF7B}" srcId="{692FAF70-5E44-4919-B912-B3EF2419843A}" destId="{2A4522BB-7227-4DA8-BAF1-63E2BB2B0EC6}" srcOrd="1" destOrd="0" parTransId="{D9CF1401-5822-41EC-8EF2-1270CD06119D}" sibTransId="{E3CF283D-2B44-48FA-AA06-4EAC940F7ADD}"/>
    <dgm:cxn modelId="{826D2D55-2C07-4F9A-AC52-12E16506EF8C}" type="presOf" srcId="{692FAF70-5E44-4919-B912-B3EF2419843A}" destId="{0EEAC813-7E7F-46C3-B1E2-6E9707671EC5}" srcOrd="1" destOrd="0" presId="urn:microsoft.com/office/officeart/2005/8/layout/venn1"/>
    <dgm:cxn modelId="{8538DD79-EC4F-490D-8C88-142756E862A1}" type="presOf" srcId="{ECD7104A-B377-45E8-8432-6D9B4FEF0DE7}" destId="{7AF11FAD-C13E-4C05-8C96-11F9877C7B82}" srcOrd="1" destOrd="1" presId="urn:microsoft.com/office/officeart/2005/8/layout/venn1"/>
    <dgm:cxn modelId="{996EAE8C-8A49-48F4-BFCE-4DCCC862F8B3}" type="presOf" srcId="{1B0C9C58-11CA-4ED9-86AA-7020B828C123}" destId="{7C7DF90B-0986-419A-B6A6-E5808D134B1C}" srcOrd="0" destOrd="0" presId="urn:microsoft.com/office/officeart/2005/8/layout/venn1"/>
    <dgm:cxn modelId="{4AB5109E-2FEC-47FC-A208-FAE4547C8748}" type="presOf" srcId="{1AFE8AB5-B5F9-4613-B2BE-719CB255AF76}" destId="{447C9905-B530-4ED4-A6ED-7BF4D7B22448}" srcOrd="1" destOrd="1" presId="urn:microsoft.com/office/officeart/2005/8/layout/venn1"/>
    <dgm:cxn modelId="{BC243EA5-1CDE-4879-A975-B0F7A45F8998}" type="presOf" srcId="{4CAB492E-069A-47A2-85A0-DBACF15355E2}" destId="{59ACE9A2-78FD-43CA-A485-5CAC5E657C73}" srcOrd="0" destOrd="2" presId="urn:microsoft.com/office/officeart/2005/8/layout/venn1"/>
    <dgm:cxn modelId="{A1C5FFA8-22CE-4AA6-8AD8-93369C34961C}" type="presOf" srcId="{8B922E66-8577-40B9-A73D-5861EA99D68B}" destId="{EEF02DB0-1546-4EF2-8518-DA4102A92062}" srcOrd="0" destOrd="0" presId="urn:microsoft.com/office/officeart/2005/8/layout/venn1"/>
    <dgm:cxn modelId="{08DD48A9-F91B-488B-AD60-E0430965E3CA}" type="presOf" srcId="{4CAB492E-069A-47A2-85A0-DBACF15355E2}" destId="{7AF11FAD-C13E-4C05-8C96-11F9877C7B82}" srcOrd="1" destOrd="2" presId="urn:microsoft.com/office/officeart/2005/8/layout/venn1"/>
    <dgm:cxn modelId="{E953A3BE-A269-4624-B440-19346B8F2FB8}" srcId="{1B0C9C58-11CA-4ED9-86AA-7020B828C123}" destId="{1AFE8AB5-B5F9-4613-B2BE-719CB255AF76}" srcOrd="0" destOrd="0" parTransId="{39BFFA87-C30A-44FE-AF75-1F7DE8423AE6}" sibTransId="{B82987C4-AAA8-44F0-94E3-5A297CCDB0FB}"/>
    <dgm:cxn modelId="{40F2FCCE-060E-453D-A543-F086984C5B27}" type="presOf" srcId="{1AFE8AB5-B5F9-4613-B2BE-719CB255AF76}" destId="{7C7DF90B-0986-419A-B6A6-E5808D134B1C}" srcOrd="0" destOrd="1" presId="urn:microsoft.com/office/officeart/2005/8/layout/venn1"/>
    <dgm:cxn modelId="{2F974FD3-5E63-46C5-BC69-9FB626689592}" type="presOf" srcId="{2A4522BB-7227-4DA8-BAF1-63E2BB2B0EC6}" destId="{0EEAC813-7E7F-46C3-B1E2-6E9707671EC5}" srcOrd="1" destOrd="2" presId="urn:microsoft.com/office/officeart/2005/8/layout/venn1"/>
    <dgm:cxn modelId="{C0D7A2D5-0EC3-48A0-9EA7-1392DCBEF2DF}" type="presOf" srcId="{441100D2-747E-4D2C-AE7C-7FE2BF59D35B}" destId="{59ACE9A2-78FD-43CA-A485-5CAC5E657C73}" srcOrd="0" destOrd="0" presId="urn:microsoft.com/office/officeart/2005/8/layout/venn1"/>
    <dgm:cxn modelId="{5D900DDF-DECC-4B8A-A641-D78271DFE38B}" type="presOf" srcId="{692FAF70-5E44-4919-B912-B3EF2419843A}" destId="{38954518-0FCD-46EB-993F-2D4EA190A4D7}" srcOrd="0" destOrd="0" presId="urn:microsoft.com/office/officeart/2005/8/layout/venn1"/>
    <dgm:cxn modelId="{8C5027E0-8E72-4781-8201-182D9D48DCA7}" srcId="{8B922E66-8577-40B9-A73D-5861EA99D68B}" destId="{441100D2-747E-4D2C-AE7C-7FE2BF59D35B}" srcOrd="1" destOrd="0" parTransId="{2E5923FC-EFC2-4370-906D-B402A5AB1072}" sibTransId="{EEA6F661-D17E-4367-B324-C27A6D5C9BB0}"/>
    <dgm:cxn modelId="{03A5EAE3-4BF6-4F38-A233-3C3181B386ED}" srcId="{441100D2-747E-4D2C-AE7C-7FE2BF59D35B}" destId="{ECD7104A-B377-45E8-8432-6D9B4FEF0DE7}" srcOrd="0" destOrd="0" parTransId="{DDC883E6-91DD-42B7-AA54-B11821F60107}" sibTransId="{4D565D05-F71C-406B-BF0A-D40E7DD554FA}"/>
    <dgm:cxn modelId="{63416AED-52D4-4D33-A133-181E054C07F5}" type="presOf" srcId="{2A4522BB-7227-4DA8-BAF1-63E2BB2B0EC6}" destId="{38954518-0FCD-46EB-993F-2D4EA190A4D7}" srcOrd="0" destOrd="2" presId="urn:microsoft.com/office/officeart/2005/8/layout/venn1"/>
    <dgm:cxn modelId="{6CC12AF9-2F08-4789-B0C4-B9489173C80D}" type="presOf" srcId="{441100D2-747E-4D2C-AE7C-7FE2BF59D35B}" destId="{7AF11FAD-C13E-4C05-8C96-11F9877C7B82}" srcOrd="1" destOrd="0" presId="urn:microsoft.com/office/officeart/2005/8/layout/venn1"/>
    <dgm:cxn modelId="{E4E94DFE-22FA-413A-86F0-7421E7878EFA}" type="presOf" srcId="{ECD7104A-B377-45E8-8432-6D9B4FEF0DE7}" destId="{59ACE9A2-78FD-43CA-A485-5CAC5E657C73}" srcOrd="0" destOrd="1" presId="urn:microsoft.com/office/officeart/2005/8/layout/venn1"/>
    <dgm:cxn modelId="{7E6FD59C-D7CA-44D4-894A-8E3686397CF2}" type="presParOf" srcId="{EEF02DB0-1546-4EF2-8518-DA4102A92062}" destId="{7C7DF90B-0986-419A-B6A6-E5808D134B1C}" srcOrd="0" destOrd="0" presId="urn:microsoft.com/office/officeart/2005/8/layout/venn1"/>
    <dgm:cxn modelId="{E5131016-B619-429A-989F-C3AA84F67E57}" type="presParOf" srcId="{EEF02DB0-1546-4EF2-8518-DA4102A92062}" destId="{447C9905-B530-4ED4-A6ED-7BF4D7B22448}" srcOrd="1" destOrd="0" presId="urn:microsoft.com/office/officeart/2005/8/layout/venn1"/>
    <dgm:cxn modelId="{8C566A43-1A08-4F85-9D5B-EC5A88237CEE}" type="presParOf" srcId="{EEF02DB0-1546-4EF2-8518-DA4102A92062}" destId="{59ACE9A2-78FD-43CA-A485-5CAC5E657C73}" srcOrd="2" destOrd="0" presId="urn:microsoft.com/office/officeart/2005/8/layout/venn1"/>
    <dgm:cxn modelId="{061F03B4-2D48-427B-BDE4-57E5B8A8C93E}" type="presParOf" srcId="{EEF02DB0-1546-4EF2-8518-DA4102A92062}" destId="{7AF11FAD-C13E-4C05-8C96-11F9877C7B82}" srcOrd="3" destOrd="0" presId="urn:microsoft.com/office/officeart/2005/8/layout/venn1"/>
    <dgm:cxn modelId="{2738BF49-92DD-4C3B-ACC2-EB87D6BD4375}" type="presParOf" srcId="{EEF02DB0-1546-4EF2-8518-DA4102A92062}" destId="{38954518-0FCD-46EB-993F-2D4EA190A4D7}" srcOrd="4" destOrd="0" presId="urn:microsoft.com/office/officeart/2005/8/layout/venn1"/>
    <dgm:cxn modelId="{FA033789-ED6C-4E68-96A7-5B5B64AB445B}" type="presParOf" srcId="{EEF02DB0-1546-4EF2-8518-DA4102A92062}" destId="{0EEAC813-7E7F-46C3-B1E2-6E9707671EC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DF90B-0986-419A-B6A6-E5808D134B1C}">
      <dsp:nvSpPr>
        <dsp:cNvPr id="0" name=""/>
        <dsp:cNvSpPr/>
      </dsp:nvSpPr>
      <dsp:spPr>
        <a:xfrm>
          <a:off x="3806432" y="54242"/>
          <a:ext cx="2603630" cy="2603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1" u="sng" kern="1200"/>
            <a:t>Predictive Power</a:t>
          </a:r>
          <a:endParaRPr lang="en-A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Scales messy, high-dimensional data.</a:t>
          </a:r>
        </a:p>
      </dsp:txBody>
      <dsp:txXfrm>
        <a:off x="4153583" y="509877"/>
        <a:ext cx="1909328" cy="1171633"/>
      </dsp:txXfrm>
    </dsp:sp>
    <dsp:sp modelId="{59ACE9A2-78FD-43CA-A485-5CAC5E657C73}">
      <dsp:nvSpPr>
        <dsp:cNvPr id="0" name=""/>
        <dsp:cNvSpPr/>
      </dsp:nvSpPr>
      <dsp:spPr>
        <a:xfrm>
          <a:off x="4745909" y="1681511"/>
          <a:ext cx="2603630" cy="2603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1" u="sng" kern="1200"/>
            <a:t>Interpretability</a:t>
          </a:r>
          <a:endParaRPr lang="en-A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Feature Importance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Survival Curves</a:t>
          </a:r>
        </a:p>
      </dsp:txBody>
      <dsp:txXfrm>
        <a:off x="5542186" y="2354115"/>
        <a:ext cx="1562178" cy="1431996"/>
      </dsp:txXfrm>
    </dsp:sp>
    <dsp:sp modelId="{38954518-0FCD-46EB-993F-2D4EA190A4D7}">
      <dsp:nvSpPr>
        <dsp:cNvPr id="0" name=""/>
        <dsp:cNvSpPr/>
      </dsp:nvSpPr>
      <dsp:spPr>
        <a:xfrm>
          <a:off x="2866956" y="1681511"/>
          <a:ext cx="2603630" cy="2603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1" u="sng" kern="1200"/>
            <a:t>Regulatory Fit</a:t>
          </a:r>
          <a:endParaRPr lang="en-A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Transparent logic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Censoring-aware.</a:t>
          </a:r>
        </a:p>
      </dsp:txBody>
      <dsp:txXfrm>
        <a:off x="3112131" y="2354115"/>
        <a:ext cx="1562178" cy="143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787C-4E9D-4B75-B6BF-D623E404971A}" type="datetimeFigureOut"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90E9-9868-4E04-B759-25212A7C88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[Sam] I've adjusted the arrow and changed "non-Fraud" to "non-fraud". How large is the full data? What percentage of fraud cases and what percentage of non-fraud cases are sampled.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B90E9-9868-4E04-B759-25212A7C88A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9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6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11/24/2025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6_E5E78F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6_72B7E7F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27_B9453D7F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63EC99E6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sekhar177/" TargetMode="External"/><Relationship Id="rId2" Type="http://schemas.openxmlformats.org/officeDocument/2006/relationships/hyperlink" Target="mailto:arjun.sekhar@mq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B35A1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21FE0E-62C5-D1A7-8D4E-109185F7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Enhancing Fraud Detection in Banking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A5AE35-44E1-F517-842E-0B428952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821873"/>
          </a:xfrm>
        </p:spPr>
        <p:txBody>
          <a:bodyPr>
            <a:normAutofit/>
          </a:bodyPr>
          <a:lstStyle/>
          <a:p>
            <a:pPr algn="ctr"/>
            <a:r>
              <a:rPr lang="en-US" sz="1800" cap="none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Arjun Sekhar</a:t>
            </a:r>
          </a:p>
          <a:p>
            <a:pPr algn="ctr"/>
            <a:r>
              <a:rPr lang="en-US" sz="1800" cap="none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Faculty of Science and Engineering, Macquarie University</a:t>
            </a:r>
          </a:p>
          <a:p>
            <a:pPr algn="ctr"/>
            <a:r>
              <a:rPr lang="en-US" sz="1800" cap="none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25</a:t>
            </a:r>
            <a:r>
              <a:rPr lang="en-US" sz="1800" cap="none" baseline="30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n-US" sz="1800" cap="none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6037-EBD6-EC66-C0BF-3F1B54B3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3144-6165-E723-B0E1-99C7670F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8125" cy="1429881"/>
          </a:xfrm>
        </p:spPr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Methodology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C966BD-7C0C-E237-693D-044775C75C11}"/>
              </a:ext>
            </a:extLst>
          </p:cNvPr>
          <p:cNvSpPr txBox="1">
            <a:spLocks/>
          </p:cNvSpPr>
          <p:nvPr/>
        </p:nvSpPr>
        <p:spPr>
          <a:xfrm>
            <a:off x="1097280" y="1836209"/>
            <a:ext cx="10057486" cy="403288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Since existing fraud detection models struggle with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class imbalance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lack model transparency, 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limits their reliability in real banking environments.</a:t>
            </a:r>
            <a:endParaRPr lang="en-GB"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Hence, my goal was to explore how the RSF can address this problem.</a:t>
            </a:r>
            <a:endParaRPr lang="en-GB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understand the performance of the RSF against a traditional model, we used a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Logistic Regression to compare,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both with and without SMOTE.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9F3AE-2D92-1D85-235A-27EC039C1D71}"/>
              </a:ext>
            </a:extLst>
          </p:cNvPr>
          <p:cNvSpPr txBox="1"/>
          <p:nvPr/>
        </p:nvSpPr>
        <p:spPr>
          <a:xfrm>
            <a:off x="274421" y="4566282"/>
            <a:ext cx="11957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Data</a:t>
            </a:r>
            <a:endParaRPr lang="en-US" b="1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C7590C4-39F0-FFDC-37A5-47E1656D38A9}"/>
              </a:ext>
            </a:extLst>
          </p:cNvPr>
          <p:cNvSpPr/>
          <p:nvPr/>
        </p:nvSpPr>
        <p:spPr>
          <a:xfrm rot="16200000">
            <a:off x="1656200" y="4529257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126A8-1F36-C642-BEA6-C9D550E1344D}"/>
              </a:ext>
            </a:extLst>
          </p:cNvPr>
          <p:cNvSpPr txBox="1"/>
          <p:nvPr/>
        </p:nvSpPr>
        <p:spPr>
          <a:xfrm>
            <a:off x="2202062" y="4311970"/>
            <a:ext cx="189054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Calibri"/>
                <a:ea typeface="Calibri"/>
                <a:cs typeface="Calibri"/>
              </a:rPr>
              <a:t>Apply models (Log Reg, RSF) to dataset</a:t>
            </a:r>
            <a:endParaRPr lang="en-AU" b="1">
              <a:ea typeface="Calibri"/>
              <a:cs typeface="Calibri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F5A57CD-D51C-4526-4A7D-9421155CC4F9}"/>
              </a:ext>
            </a:extLst>
          </p:cNvPr>
          <p:cNvSpPr/>
          <p:nvPr/>
        </p:nvSpPr>
        <p:spPr>
          <a:xfrm rot="16200000">
            <a:off x="4277072" y="4524753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7B61B-4193-1B81-010E-2BDD637EEC97}"/>
              </a:ext>
            </a:extLst>
          </p:cNvPr>
          <p:cNvSpPr txBox="1"/>
          <p:nvPr/>
        </p:nvSpPr>
        <p:spPr>
          <a:xfrm>
            <a:off x="4795728" y="4297637"/>
            <a:ext cx="20712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 dirty="0">
                <a:latin typeface="Calibri"/>
                <a:ea typeface="Calibri"/>
                <a:cs typeface="Calibri"/>
              </a:rPr>
              <a:t>Adopt Imbalance Strategy (No SMOTE vs SMOTE)</a:t>
            </a:r>
            <a:endParaRPr lang="en-AU" b="1" dirty="0">
              <a:ea typeface="Calibri"/>
              <a:cs typeface="Calibri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2DF0687-2526-C9B9-10DA-17DBDE6A4240}"/>
              </a:ext>
            </a:extLst>
          </p:cNvPr>
          <p:cNvSpPr/>
          <p:nvPr/>
        </p:nvSpPr>
        <p:spPr>
          <a:xfrm rot="16200000">
            <a:off x="7000438" y="4514316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8B426-4437-CED2-134D-167E44AD21CB}"/>
              </a:ext>
            </a:extLst>
          </p:cNvPr>
          <p:cNvSpPr txBox="1"/>
          <p:nvPr/>
        </p:nvSpPr>
        <p:spPr>
          <a:xfrm>
            <a:off x="10168186" y="4424943"/>
            <a:ext cx="18625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 dirty="0">
                <a:latin typeface="Calibri"/>
                <a:ea typeface="Calibri"/>
                <a:cs typeface="Calibri"/>
              </a:rPr>
              <a:t>Evaluate the Metrics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6CE3A-2BF6-0AC4-D595-6211E92BB059}"/>
              </a:ext>
            </a:extLst>
          </p:cNvPr>
          <p:cNvSpPr txBox="1"/>
          <p:nvPr/>
        </p:nvSpPr>
        <p:spPr>
          <a:xfrm>
            <a:off x="7540175" y="4283513"/>
            <a:ext cx="186253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 dirty="0">
                <a:latin typeface="Calibri"/>
                <a:ea typeface="Calibri"/>
                <a:cs typeface="Calibri"/>
              </a:rPr>
              <a:t>Explain Predictions using SHAP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59AE6D6-3077-AE31-9204-9FEEE90246DA}"/>
              </a:ext>
            </a:extLst>
          </p:cNvPr>
          <p:cNvSpPr/>
          <p:nvPr/>
        </p:nvSpPr>
        <p:spPr>
          <a:xfrm rot="16200000">
            <a:off x="9585261" y="4506845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8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F337E-7447-1B0E-0F06-4C298F609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2CA6-8DC3-9EA2-AF9A-BF99EB36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– No SMOTE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C1A83C-9D67-CC59-BB69-4A8926514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82525"/>
              </p:ext>
            </p:extLst>
          </p:nvPr>
        </p:nvGraphicFramePr>
        <p:xfrm>
          <a:off x="1381125" y="3181350"/>
          <a:ext cx="4975199" cy="309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723">
                  <a:extLst>
                    <a:ext uri="{9D8B030D-6E8A-4147-A177-3AD203B41FA5}">
                      <a16:colId xmlns:a16="http://schemas.microsoft.com/office/drawing/2014/main" val="3146129158"/>
                    </a:ext>
                  </a:extLst>
                </a:gridCol>
                <a:gridCol w="1056653">
                  <a:extLst>
                    <a:ext uri="{9D8B030D-6E8A-4147-A177-3AD203B41FA5}">
                      <a16:colId xmlns:a16="http://schemas.microsoft.com/office/drawing/2014/main" val="2510124714"/>
                    </a:ext>
                  </a:extLst>
                </a:gridCol>
                <a:gridCol w="1129887">
                  <a:extLst>
                    <a:ext uri="{9D8B030D-6E8A-4147-A177-3AD203B41FA5}">
                      <a16:colId xmlns:a16="http://schemas.microsoft.com/office/drawing/2014/main" val="1411233157"/>
                    </a:ext>
                  </a:extLst>
                </a:gridCol>
                <a:gridCol w="1267936">
                  <a:extLst>
                    <a:ext uri="{9D8B030D-6E8A-4147-A177-3AD203B41FA5}">
                      <a16:colId xmlns:a16="http://schemas.microsoft.com/office/drawing/2014/main" val="3277594558"/>
                    </a:ext>
                  </a:extLst>
                </a:gridCol>
              </a:tblGrid>
              <a:tr h="370022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5027"/>
                  </a:ext>
                </a:extLst>
              </a:tr>
              <a:tr h="34887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32127"/>
                  </a:ext>
                </a:extLst>
              </a:tr>
              <a:tr h="782334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Predicted</a:t>
                      </a:r>
                      <a:endParaRPr lang="en-US" sz="24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4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9417"/>
                  </a:ext>
                </a:extLst>
              </a:tr>
              <a:tr h="782334">
                <a:tc vMerge="1"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7367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01332"/>
                  </a:ext>
                </a:extLst>
              </a:tr>
              <a:tr h="708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7475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431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D12065-DDCD-58B7-1D5B-5F598BA4AAD0}"/>
              </a:ext>
            </a:extLst>
          </p:cNvPr>
          <p:cNvSpPr txBox="1"/>
          <p:nvPr/>
        </p:nvSpPr>
        <p:spPr>
          <a:xfrm>
            <a:off x="1242164" y="1899780"/>
            <a:ext cx="10344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ea typeface="Calibri"/>
                <a:cs typeface="Calibri"/>
              </a:rPr>
              <a:t>Area Under the Curve =</a:t>
            </a:r>
            <a:r>
              <a:rPr lang="en-GB" b="1" dirty="0">
                <a:latin typeface="Calibri"/>
                <a:ea typeface="Calibri"/>
                <a:cs typeface="Calibri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0.7087</a:t>
            </a:r>
          </a:p>
          <a:p>
            <a:pPr marL="285750" indent="-285750">
              <a:buFont typeface="Arial"/>
              <a:buChar char="•"/>
            </a:pPr>
            <a:endParaRPr lang="en-GB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ea typeface="Calibri"/>
                <a:cs typeface="Calibri"/>
              </a:rPr>
              <a:t>While a confronting result at first, the </a:t>
            </a:r>
            <a:r>
              <a:rPr lang="en-GB" b="1" dirty="0">
                <a:latin typeface="Calibri"/>
                <a:ea typeface="Calibri"/>
                <a:cs typeface="Calibri"/>
              </a:rPr>
              <a:t>high False Positives and False Negatives</a:t>
            </a:r>
            <a:r>
              <a:rPr lang="en-GB" dirty="0">
                <a:latin typeface="Calibri"/>
                <a:ea typeface="Calibri"/>
                <a:cs typeface="Calibri"/>
              </a:rPr>
              <a:t> underpinned the </a:t>
            </a:r>
            <a:r>
              <a:rPr lang="en-GB" b="1" dirty="0">
                <a:latin typeface="Calibri"/>
                <a:ea typeface="Calibri"/>
                <a:cs typeface="Calibri"/>
              </a:rPr>
              <a:t>importance of SMOTE</a:t>
            </a:r>
            <a:r>
              <a:rPr lang="en-GB" dirty="0">
                <a:latin typeface="Calibri"/>
                <a:ea typeface="Calibri"/>
                <a:cs typeface="Calibri"/>
              </a:rPr>
              <a:t>, which is the </a:t>
            </a:r>
            <a:r>
              <a:rPr lang="en-GB" b="1" dirty="0">
                <a:latin typeface="Calibri"/>
                <a:ea typeface="Calibri"/>
                <a:cs typeface="Calibri"/>
              </a:rPr>
              <a:t>core to addressing the imbalance.</a:t>
            </a:r>
          </a:p>
        </p:txBody>
      </p:sp>
      <p:pic>
        <p:nvPicPr>
          <p:cNvPr id="6" name="Picture 5" descr="A graph of a curve&#10;&#10;AI-generated content may be incorrect.">
            <a:extLst>
              <a:ext uri="{FF2B5EF4-FFF2-40B4-BE49-F238E27FC236}">
                <a16:creationId xmlns:a16="http://schemas.microsoft.com/office/drawing/2014/main" id="{D950614D-EFC7-C654-4979-AE42C681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38" y="3100388"/>
            <a:ext cx="5000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9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B124-71CC-AB54-D266-8186B594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4D9-0E56-BE28-CCDE-C7AA90DF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– SMOTE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00C19E-AF73-2847-885B-BA77B02D4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44916"/>
              </p:ext>
            </p:extLst>
          </p:nvPr>
        </p:nvGraphicFramePr>
        <p:xfrm>
          <a:off x="1724890" y="3373581"/>
          <a:ext cx="5038696" cy="291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33">
                  <a:extLst>
                    <a:ext uri="{9D8B030D-6E8A-4147-A177-3AD203B41FA5}">
                      <a16:colId xmlns:a16="http://schemas.microsoft.com/office/drawing/2014/main" val="3146129158"/>
                    </a:ext>
                  </a:extLst>
                </a:gridCol>
                <a:gridCol w="1070139">
                  <a:extLst>
                    <a:ext uri="{9D8B030D-6E8A-4147-A177-3AD203B41FA5}">
                      <a16:colId xmlns:a16="http://schemas.microsoft.com/office/drawing/2014/main" val="2510124714"/>
                    </a:ext>
                  </a:extLst>
                </a:gridCol>
                <a:gridCol w="1144306">
                  <a:extLst>
                    <a:ext uri="{9D8B030D-6E8A-4147-A177-3AD203B41FA5}">
                      <a16:colId xmlns:a16="http://schemas.microsoft.com/office/drawing/2014/main" val="1411233157"/>
                    </a:ext>
                  </a:extLst>
                </a:gridCol>
                <a:gridCol w="1284118">
                  <a:extLst>
                    <a:ext uri="{9D8B030D-6E8A-4147-A177-3AD203B41FA5}">
                      <a16:colId xmlns:a16="http://schemas.microsoft.com/office/drawing/2014/main" val="3277594558"/>
                    </a:ext>
                  </a:extLst>
                </a:gridCol>
              </a:tblGrid>
              <a:tr h="289105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5027"/>
                  </a:ext>
                </a:extLst>
              </a:tr>
              <a:tr h="2891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32127"/>
                  </a:ext>
                </a:extLst>
              </a:tr>
              <a:tr h="668555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Predicted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4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9417"/>
                  </a:ext>
                </a:extLst>
              </a:tr>
              <a:tr h="668555">
                <a:tc vMerge="1"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7504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01332"/>
                  </a:ext>
                </a:extLst>
              </a:tr>
              <a:tr h="542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7338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431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DD26FA2-5E16-8AC4-EC94-50717D67004D}"/>
              </a:ext>
            </a:extLst>
          </p:cNvPr>
          <p:cNvSpPr txBox="1"/>
          <p:nvPr/>
        </p:nvSpPr>
        <p:spPr>
          <a:xfrm>
            <a:off x="1242164" y="1899780"/>
            <a:ext cx="103444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Area Under the Curve = </a:t>
            </a:r>
            <a:r>
              <a:rPr lang="en-GB" b="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0.9681</a:t>
            </a:r>
            <a:endParaRPr lang="en-GB" b="1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There were </a:t>
            </a:r>
            <a:r>
              <a:rPr lang="en-GB" b="1" dirty="0">
                <a:ea typeface="Calibri" panose="020F0502020204030204"/>
                <a:cs typeface="Calibri" panose="020F0502020204030204"/>
              </a:rPr>
              <a:t>several False Positives (7338)</a:t>
            </a:r>
            <a:r>
              <a:rPr lang="en-GB" dirty="0">
                <a:ea typeface="Calibri" panose="020F0502020204030204"/>
                <a:cs typeface="Calibri" panose="020F0502020204030204"/>
              </a:rPr>
              <a:t> were captured, however this also meant that there was a </a:t>
            </a:r>
            <a:r>
              <a:rPr lang="en-GB" b="1" dirty="0">
                <a:ea typeface="Calibri" panose="020F0502020204030204"/>
                <a:cs typeface="Calibri" panose="020F0502020204030204"/>
              </a:rPr>
              <a:t>small number of False Negatives (2).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Note that since SMOTE </a:t>
            </a:r>
            <a:r>
              <a:rPr lang="en-GB" b="1" dirty="0">
                <a:ea typeface="Calibri" panose="020F0502020204030204"/>
                <a:cs typeface="Calibri" panose="020F0502020204030204"/>
              </a:rPr>
              <a:t>does not synthesise survival times,</a:t>
            </a:r>
            <a:r>
              <a:rPr lang="en-GB" dirty="0">
                <a:ea typeface="Calibri" panose="020F0502020204030204"/>
                <a:cs typeface="Calibri" panose="020F0502020204030204"/>
              </a:rPr>
              <a:t> this reflects the risk-ranking ability rather than true survival behaviour.</a:t>
            </a:r>
            <a:endParaRPr lang="en-GB"/>
          </a:p>
        </p:txBody>
      </p:sp>
      <p:pic>
        <p:nvPicPr>
          <p:cNvPr id="3" name="Picture 2" descr="A graph of a curve&#10;&#10;AI-generated content may be incorrect.">
            <a:extLst>
              <a:ext uri="{FF2B5EF4-FFF2-40B4-BE49-F238E27FC236}">
                <a16:creationId xmlns:a16="http://schemas.microsoft.com/office/drawing/2014/main" id="{0F59E218-BC42-B44D-0DC8-0319DB578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32" y="3372714"/>
            <a:ext cx="4065446" cy="29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64ED-AA85-FB3D-18CC-C66BFE7A1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7652-0CA6-F728-5F4E-EF8A6EE3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2427" cy="1429881"/>
          </a:xfrm>
        </p:spPr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- What did we see so far?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64A5EB-5C15-50F2-84B0-E1FC9BA9C3F7}"/>
              </a:ext>
            </a:extLst>
          </p:cNvPr>
          <p:cNvSpPr txBox="1">
            <a:spLocks/>
          </p:cNvSpPr>
          <p:nvPr/>
        </p:nvSpPr>
        <p:spPr>
          <a:xfrm>
            <a:off x="1097280" y="1836209"/>
            <a:ext cx="10057486" cy="403288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RSFs are 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highly aggressive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terms of how it classifies a 'Fraud'.</a:t>
            </a: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 could see that a SMOTE was required to ensure the imbalance was handled.</a:t>
            </a: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Aggressive = Strong bias towards event prediction due to the oversampling of the minority class.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meant that a high number of False Positives were detected.</a:t>
            </a: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real life, this means we are over-predicting Fraud.</a:t>
            </a:r>
          </a:p>
          <a:p>
            <a:pPr marL="292100" lvl="1" indent="0">
              <a:buNone/>
            </a:pPr>
            <a:endParaRPr lang="en-GB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723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04BD-F02F-1DD7-F1A5-9DFE296D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69F3-A38F-6ED3-578D-AB7E2772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2427" cy="1429881"/>
          </a:xfrm>
        </p:spPr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- What did we see so far?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673947-AA11-F82B-CCAC-5E118AE890B1}"/>
              </a:ext>
            </a:extLst>
          </p:cNvPr>
          <p:cNvSpPr txBox="1">
            <a:spLocks/>
          </p:cNvSpPr>
          <p:nvPr/>
        </p:nvSpPr>
        <p:spPr>
          <a:xfrm>
            <a:off x="1097280" y="1836209"/>
            <a:ext cx="10057486" cy="403288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While oversampling is not necessarily a bad thing, this is also how 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banking systems can be overburdened,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customers can lose trust.</a:t>
            </a:r>
            <a:endParaRPr lang="en-US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means some thresholding will be required to increase Precision. </a:t>
            </a:r>
          </a:p>
          <a:p>
            <a:pPr marL="749300" lvl="1" indent="-457200">
              <a:buFont typeface="Courier New" panose="020F0502020204030204" pitchFamily="34" charset="0"/>
              <a:buChar char="o"/>
            </a:pPr>
            <a:endParaRPr lang="en-GB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Highlight: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There were few False Negatives. This meant that a 'Fraud' was seldom ever missed.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implied that </a:t>
            </a:r>
            <a:r>
              <a:rPr lang="en-GB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customers were better protected.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60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73F9C-7D19-05C1-1048-A26A39164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8CE1-52DA-30B4-F260-9D637186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Logistic Regression – No SMOTE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878C-D528-F44C-0318-E299ADF00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49159"/>
              </p:ext>
            </p:extLst>
          </p:nvPr>
        </p:nvGraphicFramePr>
        <p:xfrm>
          <a:off x="1381125" y="3181350"/>
          <a:ext cx="4952783" cy="311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72">
                  <a:extLst>
                    <a:ext uri="{9D8B030D-6E8A-4147-A177-3AD203B41FA5}">
                      <a16:colId xmlns:a16="http://schemas.microsoft.com/office/drawing/2014/main" val="3146129158"/>
                    </a:ext>
                  </a:extLst>
                </a:gridCol>
                <a:gridCol w="1051892">
                  <a:extLst>
                    <a:ext uri="{9D8B030D-6E8A-4147-A177-3AD203B41FA5}">
                      <a16:colId xmlns:a16="http://schemas.microsoft.com/office/drawing/2014/main" val="2510124714"/>
                    </a:ext>
                  </a:extLst>
                </a:gridCol>
                <a:gridCol w="1124796">
                  <a:extLst>
                    <a:ext uri="{9D8B030D-6E8A-4147-A177-3AD203B41FA5}">
                      <a16:colId xmlns:a16="http://schemas.microsoft.com/office/drawing/2014/main" val="1411233157"/>
                    </a:ext>
                  </a:extLst>
                </a:gridCol>
                <a:gridCol w="1262223">
                  <a:extLst>
                    <a:ext uri="{9D8B030D-6E8A-4147-A177-3AD203B41FA5}">
                      <a16:colId xmlns:a16="http://schemas.microsoft.com/office/drawing/2014/main" val="3277594558"/>
                    </a:ext>
                  </a:extLst>
                </a:gridCol>
              </a:tblGrid>
              <a:tr h="378340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5027"/>
                  </a:ext>
                </a:extLst>
              </a:tr>
              <a:tr h="3567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32127"/>
                  </a:ext>
                </a:extLst>
              </a:tr>
              <a:tr h="799921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Predicted</a:t>
                      </a:r>
                      <a:endParaRPr lang="en-US" sz="24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4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9417"/>
                  </a:ext>
                </a:extLst>
              </a:tr>
              <a:tr h="799921">
                <a:tc vMerge="1"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14837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01332"/>
                  </a:ext>
                </a:extLst>
              </a:tr>
              <a:tr h="724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43101"/>
                  </a:ext>
                </a:extLst>
              </a:tr>
            </a:tbl>
          </a:graphicData>
        </a:graphic>
      </p:graphicFrame>
      <p:pic>
        <p:nvPicPr>
          <p:cNvPr id="5" name="Picture 4" descr="A graph of a logistic regression&#10;&#10;AI-generated content may be incorrect.">
            <a:extLst>
              <a:ext uri="{FF2B5EF4-FFF2-40B4-BE49-F238E27FC236}">
                <a16:creationId xmlns:a16="http://schemas.microsoft.com/office/drawing/2014/main" id="{81463F9D-94DE-CD50-7ADF-9FC849DB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128963"/>
            <a:ext cx="4895850" cy="3171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D66968-394C-C339-9AE0-5A2C776D74A8}"/>
              </a:ext>
            </a:extLst>
          </p:cNvPr>
          <p:cNvSpPr txBox="1"/>
          <p:nvPr/>
        </p:nvSpPr>
        <p:spPr>
          <a:xfrm>
            <a:off x="1242164" y="1899780"/>
            <a:ext cx="10344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Area Under the Curve = </a:t>
            </a:r>
            <a:r>
              <a:rPr lang="en-GB" b="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0.9767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While the True Negatives (14,837) and True Positives (114) were high, there were a notable number of False Positives (5) and False Negatives (44).</a:t>
            </a:r>
          </a:p>
        </p:txBody>
      </p:sp>
    </p:spTree>
    <p:extLst>
      <p:ext uri="{BB962C8B-B14F-4D97-AF65-F5344CB8AC3E}">
        <p14:creationId xmlns:p14="http://schemas.microsoft.com/office/powerpoint/2010/main" val="87517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2DBC4-AE89-6B5A-EF6A-8C1AA5F6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B2A4-B594-F7FD-EED3-586515E9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Logistic Regression – SMOTE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BB8BA6-B042-25C1-7447-B1115CB0C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05680"/>
              </p:ext>
            </p:extLst>
          </p:nvPr>
        </p:nvGraphicFramePr>
        <p:xfrm>
          <a:off x="1381125" y="3181350"/>
          <a:ext cx="4952783" cy="310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72">
                  <a:extLst>
                    <a:ext uri="{9D8B030D-6E8A-4147-A177-3AD203B41FA5}">
                      <a16:colId xmlns:a16="http://schemas.microsoft.com/office/drawing/2014/main" val="3146129158"/>
                    </a:ext>
                  </a:extLst>
                </a:gridCol>
                <a:gridCol w="1051892">
                  <a:extLst>
                    <a:ext uri="{9D8B030D-6E8A-4147-A177-3AD203B41FA5}">
                      <a16:colId xmlns:a16="http://schemas.microsoft.com/office/drawing/2014/main" val="2510124714"/>
                    </a:ext>
                  </a:extLst>
                </a:gridCol>
                <a:gridCol w="1124796">
                  <a:extLst>
                    <a:ext uri="{9D8B030D-6E8A-4147-A177-3AD203B41FA5}">
                      <a16:colId xmlns:a16="http://schemas.microsoft.com/office/drawing/2014/main" val="1411233157"/>
                    </a:ext>
                  </a:extLst>
                </a:gridCol>
                <a:gridCol w="1262223">
                  <a:extLst>
                    <a:ext uri="{9D8B030D-6E8A-4147-A177-3AD203B41FA5}">
                      <a16:colId xmlns:a16="http://schemas.microsoft.com/office/drawing/2014/main" val="3277594558"/>
                    </a:ext>
                  </a:extLst>
                </a:gridCol>
              </a:tblGrid>
              <a:tr h="372847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5027"/>
                  </a:ext>
                </a:extLst>
              </a:tr>
              <a:tr h="350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32127"/>
                  </a:ext>
                </a:extLst>
              </a:tr>
              <a:tr h="811491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Predicted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4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19417"/>
                  </a:ext>
                </a:extLst>
              </a:tr>
              <a:tr h="811491">
                <a:tc vMerge="1"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Not 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14832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01332"/>
                  </a:ext>
                </a:extLst>
              </a:tr>
              <a:tr h="723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Fraud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1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124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431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DAB7B8-C179-D84A-3A75-CCAF03104F66}"/>
              </a:ext>
            </a:extLst>
          </p:cNvPr>
          <p:cNvSpPr txBox="1"/>
          <p:nvPr/>
        </p:nvSpPr>
        <p:spPr>
          <a:xfrm>
            <a:off x="1242164" y="1899780"/>
            <a:ext cx="10344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Area Under the Curve = </a:t>
            </a:r>
            <a:r>
              <a:rPr lang="en-GB" b="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0.9787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While the True Negatives (14,832) and True Positives (124) were high, once again there were several False Positives (10) and False Negatives (34).</a:t>
            </a:r>
          </a:p>
        </p:txBody>
      </p:sp>
      <p:pic>
        <p:nvPicPr>
          <p:cNvPr id="3" name="Picture 2" descr="A graph of a logistic regression&#10;&#10;AI-generated content may be incorrect.">
            <a:extLst>
              <a:ext uri="{FF2B5EF4-FFF2-40B4-BE49-F238E27FC236}">
                <a16:creationId xmlns:a16="http://schemas.microsoft.com/office/drawing/2014/main" id="{CDA3C1E3-69CA-C1CE-1FC1-7353489B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176588"/>
            <a:ext cx="4562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B515-2101-52C6-CEA0-3B03D9EBE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78AD-0CAD-AD2C-B5DB-FF163838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90" y="286603"/>
            <a:ext cx="10924782" cy="1429881"/>
          </a:xfrm>
        </p:spPr>
        <p:txBody>
          <a:bodyPr>
            <a:noAutofit/>
          </a:bodyPr>
          <a:lstStyle/>
          <a:p>
            <a:r>
              <a:rPr lang="en-AU" sz="4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Logistic Regression – How did this compare?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B96EAAB-8D31-61CC-174A-EF277C4E86D1}"/>
              </a:ext>
            </a:extLst>
          </p:cNvPr>
          <p:cNvSpPr txBox="1">
            <a:spLocks/>
          </p:cNvSpPr>
          <p:nvPr/>
        </p:nvSpPr>
        <p:spPr>
          <a:xfrm>
            <a:off x="1097280" y="1836209"/>
            <a:ext cx="10057486" cy="403288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Given Logistic Regressions were less aggressive in their approach, it meant that there was more </a:t>
            </a:r>
            <a:r>
              <a:rPr lang="en-GB" sz="1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Accuracy and Precision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the approach taken.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was irrespective of whether we took a SMOTE.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high accuracy implied that there were a higher number of False Negatives, as against </a:t>
            </a:r>
            <a:r>
              <a:rPr lang="en-GB" sz="1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with SMOTE.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sz="18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Hence while we can determine a 'Fraud' with greater precision, we have a higher likelihood of missing this through a Logistic Regression.</a:t>
            </a:r>
          </a:p>
        </p:txBody>
      </p:sp>
    </p:spTree>
    <p:extLst>
      <p:ext uri="{BB962C8B-B14F-4D97-AF65-F5344CB8AC3E}">
        <p14:creationId xmlns:p14="http://schemas.microsoft.com/office/powerpoint/2010/main" val="19246550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FC06-EE3C-93DD-1BA3-ED59624E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D298-DA42-540D-F29A-36305B2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Results – A Comparison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A7BA84-2FBD-3C33-D49B-B3B4E7507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15834"/>
              </p:ext>
            </p:extLst>
          </p:nvPr>
        </p:nvGraphicFramePr>
        <p:xfrm>
          <a:off x="1207718" y="1796441"/>
          <a:ext cx="10403258" cy="416495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752175">
                  <a:extLst>
                    <a:ext uri="{9D8B030D-6E8A-4147-A177-3AD203B41FA5}">
                      <a16:colId xmlns:a16="http://schemas.microsoft.com/office/drawing/2014/main" val="926828511"/>
                    </a:ext>
                  </a:extLst>
                </a:gridCol>
                <a:gridCol w="1107373">
                  <a:extLst>
                    <a:ext uri="{9D8B030D-6E8A-4147-A177-3AD203B41FA5}">
                      <a16:colId xmlns:a16="http://schemas.microsoft.com/office/drawing/2014/main" val="2524754233"/>
                    </a:ext>
                  </a:extLst>
                </a:gridCol>
                <a:gridCol w="1128877">
                  <a:extLst>
                    <a:ext uri="{9D8B030D-6E8A-4147-A177-3AD203B41FA5}">
                      <a16:colId xmlns:a16="http://schemas.microsoft.com/office/drawing/2014/main" val="3958757914"/>
                    </a:ext>
                  </a:extLst>
                </a:gridCol>
                <a:gridCol w="1161129">
                  <a:extLst>
                    <a:ext uri="{9D8B030D-6E8A-4147-A177-3AD203B41FA5}">
                      <a16:colId xmlns:a16="http://schemas.microsoft.com/office/drawing/2014/main" val="40290135"/>
                    </a:ext>
                  </a:extLst>
                </a:gridCol>
                <a:gridCol w="1322399">
                  <a:extLst>
                    <a:ext uri="{9D8B030D-6E8A-4147-A177-3AD203B41FA5}">
                      <a16:colId xmlns:a16="http://schemas.microsoft.com/office/drawing/2014/main" val="407513607"/>
                    </a:ext>
                  </a:extLst>
                </a:gridCol>
                <a:gridCol w="1931305">
                  <a:extLst>
                    <a:ext uri="{9D8B030D-6E8A-4147-A177-3AD203B41FA5}">
                      <a16:colId xmlns:a16="http://schemas.microsoft.com/office/drawing/2014/main" val="3210809322"/>
                    </a:ext>
                  </a:extLst>
                </a:gridCol>
              </a:tblGrid>
              <a:tr h="832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20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Specificity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Precision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Kappa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Balanced Accuracy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818701"/>
                  </a:ext>
                </a:extLst>
              </a:tr>
              <a:tr h="832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Logistic Regression (No SMOTE)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258462"/>
                  </a:ext>
                </a:extLst>
              </a:tr>
              <a:tr h="832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Logistic Regression (With SMOTE)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0.784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0.999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/>
                        </a:rPr>
                        <a:t>0.892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7110768"/>
                  </a:ext>
                </a:extLst>
              </a:tr>
              <a:tr h="832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dirty="0">
                          <a:effectLst/>
                          <a:latin typeface="Calibri"/>
                        </a:rPr>
                        <a:t>RSF (No SMOTE)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dirty="0">
                          <a:effectLst/>
                          <a:latin typeface="Calibri"/>
                        </a:rPr>
                        <a:t>0.158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dirty="0">
                          <a:effectLst/>
                          <a:latin typeface="Calibri"/>
                        </a:rPr>
                        <a:t>0.496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dirty="0"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0" dirty="0">
                          <a:effectLst/>
                          <a:latin typeface="Calibri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457988"/>
                  </a:ext>
                </a:extLst>
              </a:tr>
              <a:tr h="8329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/>
                        </a:rPr>
                        <a:t>RSF (With SMOTE)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/>
                        </a:rPr>
                        <a:t>0.988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/>
                        </a:rPr>
                        <a:t>0.506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/>
                        </a:rPr>
                        <a:t>0.747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434560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ABE680A-48C9-DA33-7C44-12FC97C0AF2E}"/>
              </a:ext>
            </a:extLst>
          </p:cNvPr>
          <p:cNvSpPr/>
          <p:nvPr/>
        </p:nvSpPr>
        <p:spPr>
          <a:xfrm>
            <a:off x="4999973" y="5271369"/>
            <a:ext cx="1096028" cy="5532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AECFF9-6B22-91C2-443B-834E939E54F2}"/>
              </a:ext>
            </a:extLst>
          </p:cNvPr>
          <p:cNvCxnSpPr>
            <a:cxnSpLocks/>
          </p:cNvCxnSpPr>
          <p:nvPr/>
        </p:nvCxnSpPr>
        <p:spPr>
          <a:xfrm>
            <a:off x="1105116" y="5055480"/>
            <a:ext cx="3879753" cy="406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5EF2A7-6DDB-A395-DC99-0171AA49916F}"/>
              </a:ext>
            </a:extLst>
          </p:cNvPr>
          <p:cNvSpPr txBox="1"/>
          <p:nvPr/>
        </p:nvSpPr>
        <p:spPr>
          <a:xfrm>
            <a:off x="13462" y="4326200"/>
            <a:ext cx="1080960" cy="1242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 dirty="0">
                <a:latin typeface="Arial"/>
                <a:cs typeface="Arial"/>
              </a:rPr>
              <a:t>Reflects on the strong recall</a:t>
            </a:r>
          </a:p>
        </p:txBody>
      </p:sp>
    </p:spTree>
    <p:extLst>
      <p:ext uri="{BB962C8B-B14F-4D97-AF65-F5344CB8AC3E}">
        <p14:creationId xmlns:p14="http://schemas.microsoft.com/office/powerpoint/2010/main" val="261030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C79CD-FA08-3C7D-380C-6F03B4A5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DA99-93CF-9102-C33E-778015AA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90" y="286603"/>
            <a:ext cx="10924782" cy="142988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Explaining Predictions using SHAP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1CC96A-20EC-3E7B-A8F1-B9276838098F}"/>
              </a:ext>
            </a:extLst>
          </p:cNvPr>
          <p:cNvSpPr txBox="1">
            <a:spLocks/>
          </p:cNvSpPr>
          <p:nvPr/>
        </p:nvSpPr>
        <p:spPr>
          <a:xfrm>
            <a:off x="1090353" y="1843136"/>
            <a:ext cx="5146548" cy="4025958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 do this with 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SHAP – </a:t>
            </a:r>
            <a:r>
              <a:rPr lang="en-GB" sz="1800" b="1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SHAPley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Additive Explanations.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>
              <a:lnSpc>
                <a:spcPct val="100000"/>
              </a:lnSpc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Performed on the </a:t>
            </a:r>
            <a:r>
              <a:rPr lang="en-GB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 with SMOTE.</a:t>
            </a:r>
          </a:p>
          <a:p>
            <a:pPr marL="749300" lvl="1">
              <a:lnSpc>
                <a:spcPct val="100000"/>
              </a:lnSpc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is mainly to tackle the regulatory fit.</a:t>
            </a:r>
          </a:p>
          <a:p>
            <a:pPr marL="457200" indent="-457200">
              <a:lnSpc>
                <a:spcPct val="100000"/>
              </a:lnSpc>
              <a:buFont typeface="Arial" panose="020F050202020403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Actual Prediction = 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0.00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>
              <a:lnSpc>
                <a:spcPct val="100000"/>
              </a:lnSpc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RSF predicted a </a:t>
            </a:r>
            <a:r>
              <a:rPr lang="en-GB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near-zero cumulative hazard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for this transaction, indicating an extremely low risk for fraud.</a:t>
            </a:r>
          </a:p>
          <a:p>
            <a:pPr marL="749300" lvl="1" indent="-457200">
              <a:lnSpc>
                <a:spcPct val="100000"/>
              </a:lnSpc>
              <a:buFont typeface="Courier New" panose="020F0502020204030204" pitchFamily="34" charset="0"/>
              <a:buChar char="o"/>
            </a:pPr>
            <a:endParaRPr lang="en-GB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F050202020403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Average Prediction = </a:t>
            </a: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5.52</a:t>
            </a:r>
          </a:p>
          <a:p>
            <a:pPr marL="749300" lvl="1">
              <a:lnSpc>
                <a:spcPct val="100000"/>
              </a:lnSpc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was the average cumulative hazard across all data.</a:t>
            </a:r>
          </a:p>
        </p:txBody>
      </p:sp>
      <p:pic>
        <p:nvPicPr>
          <p:cNvPr id="3" name="Picture 2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1BBBB038-E76F-8A72-7D1E-C7E52F9B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05" y="1834860"/>
            <a:ext cx="5229225" cy="4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26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B583-3BBC-0B4E-D9A4-1DC37A898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ED26-90A1-F1CB-093C-D2052DB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Card </a:t>
            </a:r>
            <a:r>
              <a:rPr lang="en-AU" sz="4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Fraud</a:t>
            </a:r>
            <a:r>
              <a:rPr lang="en-AU" sz="4000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How </a:t>
            </a:r>
            <a:r>
              <a:rPr lang="en-AU" sz="4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terrible</a:t>
            </a:r>
            <a:r>
              <a:rPr lang="en-AU" sz="4000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6AA0-051A-C1A6-5FFC-B422F46F6C12}"/>
              </a:ext>
            </a:extLst>
          </p:cNvPr>
          <p:cNvSpPr txBox="1"/>
          <p:nvPr/>
        </p:nvSpPr>
        <p:spPr>
          <a:xfrm>
            <a:off x="3408610" y="5573937"/>
            <a:ext cx="57201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dirty="0"/>
              <a:t>Most fraud occurs when the card is not present, which typically occurs online.</a:t>
            </a:r>
            <a:endParaRPr lang="en-AU" b="1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98CDC-0F62-7CCA-018B-887CAE77687F}"/>
              </a:ext>
            </a:extLst>
          </p:cNvPr>
          <p:cNvSpPr txBox="1"/>
          <p:nvPr/>
        </p:nvSpPr>
        <p:spPr>
          <a:xfrm>
            <a:off x="3408611" y="2085170"/>
            <a:ext cx="57201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>
                <a:latin typeface="Calibri"/>
                <a:ea typeface="Calibri"/>
                <a:cs typeface="Calibri"/>
              </a:rPr>
              <a:t>Around 10% of people aged 15 and above experienced card fraud in the 2023-'24 FY.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449501D-CA17-9FB2-E28C-A714714765A9}"/>
              </a:ext>
            </a:extLst>
          </p:cNvPr>
          <p:cNvSpPr/>
          <p:nvPr/>
        </p:nvSpPr>
        <p:spPr>
          <a:xfrm>
            <a:off x="5516407" y="2888004"/>
            <a:ext cx="1026583" cy="9948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4899C-7673-BDC5-A134-6773AA596A11}"/>
              </a:ext>
            </a:extLst>
          </p:cNvPr>
          <p:cNvSpPr txBox="1"/>
          <p:nvPr/>
        </p:nvSpPr>
        <p:spPr>
          <a:xfrm>
            <a:off x="3408610" y="3960288"/>
            <a:ext cx="5720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>
                <a:latin typeface="Calibri"/>
                <a:ea typeface="Calibri"/>
                <a:cs typeface="Calibri"/>
              </a:rPr>
              <a:t>This equates to</a:t>
            </a:r>
            <a:r>
              <a:rPr lang="en-AU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~2.</a:t>
            </a:r>
            <a:r>
              <a:rPr lang="en-AU">
                <a:latin typeface="Calibri"/>
                <a:ea typeface="Calibri"/>
                <a:cs typeface="Calibri"/>
              </a:rPr>
              <a:t>2 million Australians</a:t>
            </a:r>
            <a:endParaRPr lang="en-US" err="1">
              <a:latin typeface="Calibri"/>
              <a:ea typeface="Calibri"/>
              <a:cs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DE658B2-91F2-E4DE-B90B-034991C105BF}"/>
              </a:ext>
            </a:extLst>
          </p:cNvPr>
          <p:cNvSpPr/>
          <p:nvPr/>
        </p:nvSpPr>
        <p:spPr>
          <a:xfrm>
            <a:off x="5583642" y="4486710"/>
            <a:ext cx="1026583" cy="9948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502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3EFF-2B98-D84A-B4C5-76F2C448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D6D8-4EB1-1E57-F5D3-78D3A668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90" y="286603"/>
            <a:ext cx="10924782" cy="142988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Interpreting the SHAP plot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4B04B3-DDA4-E297-8A7F-1AF8908E570F}"/>
              </a:ext>
            </a:extLst>
          </p:cNvPr>
          <p:cNvSpPr txBox="1">
            <a:spLocks/>
          </p:cNvSpPr>
          <p:nvPr/>
        </p:nvSpPr>
        <p:spPr>
          <a:xfrm>
            <a:off x="1014626" y="1836209"/>
            <a:ext cx="5225786" cy="447129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Arial,Sans-Serif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most dominant features (e.g. V14, V17, V10) have </a:t>
            </a:r>
            <a:r>
              <a:rPr lang="en-GB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strong negative contributions.</a:t>
            </a:r>
            <a:endParaRPr lang="en-US"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>
              <a:lnSpc>
                <a:spcPct val="120000"/>
              </a:lnSpc>
              <a:buFont typeface="Calibri"/>
              <a:buChar char="◦"/>
            </a:pP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V9, V20 and V26 on the other hand reflected the positive contributions.</a:t>
            </a:r>
          </a:p>
          <a:p>
            <a:pPr marL="749300" lvl="1">
              <a:lnSpc>
                <a:spcPct val="120000"/>
              </a:lnSpc>
              <a:buFont typeface="Calibri"/>
              <a:buChar char="◦"/>
            </a:pPr>
            <a:endParaRPr lang="en-GB" sz="1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Font typeface="Arial,Sans-Serif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Note</a:t>
            </a:r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 that the </a:t>
            </a:r>
            <a:r>
              <a:rPr lang="en-GB" sz="1600" b="1" dirty="0">
                <a:solidFill>
                  <a:schemeClr val="tx1"/>
                </a:solidFill>
                <a:ea typeface="+mn-lt"/>
                <a:cs typeface="+mn-lt"/>
              </a:rPr>
              <a:t>average cumulative hazard (reflected by the Average Prediction)</a:t>
            </a:r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 across all data is 5.52, so this transaction was far below typical risk levels. </a:t>
            </a:r>
          </a:p>
          <a:p>
            <a:pPr marL="292100" lvl="1" indent="0">
              <a:lnSpc>
                <a:spcPct val="120000"/>
              </a:lnSpc>
              <a:buNone/>
            </a:pPr>
            <a:endParaRPr lang="en-GB" sz="1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Font typeface="Arial,Sans-Serif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Since SMOTE was used for imbalance handling, and SMOTE does not generate survival times, </a:t>
            </a:r>
            <a:r>
              <a:rPr lang="en-GB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absolute hazard is artificial.</a:t>
            </a:r>
          </a:p>
          <a:p>
            <a:pPr marL="749300" lvl="1">
              <a:lnSpc>
                <a:spcPct val="120000"/>
              </a:lnSpc>
              <a:buFont typeface="Calibri"/>
              <a:buChar char="◦"/>
            </a:pP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However, the </a:t>
            </a:r>
            <a:r>
              <a:rPr lang="en-GB" sz="14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relative feature contributions remain meaningful.</a:t>
            </a:r>
            <a:endParaRPr lang="en-GB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3" name="Picture 2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6012A06C-BF5F-FC4F-20DB-A554C868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05" y="1834860"/>
            <a:ext cx="5229225" cy="4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DB2CB-89DE-2B45-21F2-2B1A8CC9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288C-9D8D-73F0-62F6-9AD5BD62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Learnings so far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60BC-EB26-F31C-3B64-35D05935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55058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Our RSF with SMOTE </a:t>
            </a:r>
            <a:r>
              <a:rPr lang="en-GB" sz="2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demonstrates exceptional sensitivity,</a:t>
            </a: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however this </a:t>
            </a:r>
            <a:r>
              <a:rPr lang="en-GB" sz="2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comes at the cost of precision.</a:t>
            </a: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highlights a common trade-off in Fraud Detection:</a:t>
            </a:r>
            <a:r>
              <a:rPr lang="en-GB" sz="2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Catching every fraud vs. Minimising customer disruption.</a:t>
            </a: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While an RSF with SMOTE excels at identifying risk (despite the limited numbers), we must </a:t>
            </a:r>
            <a:r>
              <a:rPr lang="en-GB" sz="20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refine thresholds and integrate business logic</a:t>
            </a: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to reduce false fraud detection. </a:t>
            </a: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36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F34F1-F0FA-AB20-C1BD-0A2A6BE2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621B-DC74-8CDE-A21F-716C0FE7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5ADD4-9BAD-58D0-E828-E1668C642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Explore further threshold tuning and SHAP-based interpretability, with the goal of filtering weak fraud signals.</a:t>
            </a:r>
          </a:p>
          <a:p>
            <a:pPr marL="566420" lvl="2">
              <a:lnSpc>
                <a:spcPct val="150000"/>
              </a:lnSpc>
              <a:buSzPct val="100000"/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is to improve precision without compromising recall.</a:t>
            </a:r>
          </a:p>
          <a:p>
            <a:pPr marL="566420" lvl="2">
              <a:lnSpc>
                <a:spcPct val="150000"/>
              </a:lnSpc>
              <a:buSzPct val="100000"/>
              <a:buFont typeface="Courier New" panose="020F0502020204030204" pitchFamily="34" charset="0"/>
              <a:buChar char="o"/>
            </a:pPr>
            <a:endParaRPr lang="en-GB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83540" lvl="1" indent="-457200">
              <a:lnSpc>
                <a:spcPct val="150000"/>
              </a:lnSpc>
              <a:buSzPct val="100000"/>
              <a:buFont typeface="Arial" panose="020F050202020403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Benchmark performance across different time windows and SMOTE configurations.</a:t>
            </a:r>
          </a:p>
          <a:p>
            <a:pPr marL="566420" lvl="2">
              <a:lnSpc>
                <a:spcPct val="150000"/>
              </a:lnSpc>
              <a:buSzPct val="100000"/>
              <a:buFont typeface="Courier New" panose="020F0502020204030204" pitchFamily="34" charset="0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is to ensure robustness and make it defensible from a regulatory standpoint.</a:t>
            </a:r>
          </a:p>
        </p:txBody>
      </p:sp>
    </p:spTree>
    <p:extLst>
      <p:ext uri="{BB962C8B-B14F-4D97-AF65-F5344CB8AC3E}">
        <p14:creationId xmlns:p14="http://schemas.microsoft.com/office/powerpoint/2010/main" val="80457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99E7-C40B-EBB0-17CE-82A101B77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84F5-F19C-536A-0C0F-5F0287F3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you are interested!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051C-FF16-3128-64C6-B929273D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lvl="1" indent="0">
              <a:lnSpc>
                <a:spcPct val="150000"/>
              </a:lnSpc>
              <a:buSzPct val="100000"/>
              <a:buNone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It would be great to collaborate. You can reach me on one of the following channels: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Email: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arjun.sekhar@mq.edu.au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LinkedIn: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https://www.linkedin.com/in/asekhar177/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 </a:t>
            </a:r>
          </a:p>
          <a:p>
            <a:pPr marL="0" lvl="1" indent="0">
              <a:lnSpc>
                <a:spcPct val="150000"/>
              </a:lnSpc>
              <a:buNone/>
            </a:pPr>
            <a:endParaRPr lang="en-GB" sz="20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GB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Or feel free to find me in person! I look like this:</a:t>
            </a:r>
          </a:p>
          <a:p>
            <a:pPr marL="383540" lvl="1" indent="-457200">
              <a:lnSpc>
                <a:spcPct val="150000"/>
              </a:lnSpc>
              <a:buSzPct val="100000"/>
              <a:buFont typeface="Arial" pitchFamily="34" charset="0"/>
              <a:buChar char="•"/>
            </a:pPr>
            <a:endParaRPr lang="en-GB" sz="20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FAB7B9BA-8D68-5FC9-84AB-815E41573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04" y="3954700"/>
            <a:ext cx="2031044" cy="22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85F9-BB38-AFC1-C103-6F9EFFF6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9BDE-08A9-5203-A45D-F976CC9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79917" cy="1450757"/>
          </a:xfrm>
        </p:spPr>
        <p:txBody>
          <a:bodyPr>
            <a:noAutofit/>
          </a:bodyPr>
          <a:lstStyle/>
          <a:p>
            <a:r>
              <a:rPr lang="en-AU" sz="3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Class Imbalance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3BEB3-C3AA-70E9-215B-3A063114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99053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alibri"/>
                <a:ea typeface="Calibri" panose="020F0502020204030204"/>
                <a:cs typeface="Arial"/>
              </a:rPr>
              <a:t>Class Imbalance</a:t>
            </a:r>
            <a:r>
              <a:rPr lang="en-GB" dirty="0">
                <a:solidFill>
                  <a:schemeClr val="tx1"/>
                </a:solidFill>
                <a:latin typeface="Calibri"/>
                <a:ea typeface="Calibri" panose="020F0502020204030204"/>
                <a:cs typeface="Arial"/>
              </a:rPr>
              <a:t> happens when one type of event </a:t>
            </a:r>
            <a:r>
              <a:rPr lang="en-GB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heavily outweighs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the other event.</a:t>
            </a:r>
            <a:endParaRPr lang="en-GB" dirty="0">
              <a:solidFill>
                <a:schemeClr val="tx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This causes a model to appear statistically correct, but practically wrong.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 panose="020F0502020204030204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This leads to unintended False Positive and False Negative results.</a:t>
            </a:r>
            <a:endParaRPr lang="en-GB" dirty="0">
              <a:solidFill>
                <a:schemeClr val="tx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9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7BF7A-2594-5B56-C412-F0757A54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DED0-45CF-B076-B2E2-893401F8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ULB Card Fraud Dataset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DA476-473A-40DA-F747-36C426D4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151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Dataset: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ULB Credit Card Fraud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From the dataset, we take a sample of 50,000 with 492 fraud cases.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>
              <a:buFont typeface="Courier New"/>
              <a:buChar char="o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 take a training set of 35,000 and a test set of 15,000.</a:t>
            </a:r>
            <a:endParaRPr lang="en-GB" sz="16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Fraud Rate: 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0.98% (which is extremely imbalanced)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08FDE6-68B2-BD4D-C72F-8C20C3663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676257"/>
              </p:ext>
            </p:extLst>
          </p:nvPr>
        </p:nvGraphicFramePr>
        <p:xfrm>
          <a:off x="7612302" y="1840587"/>
          <a:ext cx="4085964" cy="401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FE267-33BA-6467-B6F0-056F14095227}"/>
              </a:ext>
            </a:extLst>
          </p:cNvPr>
          <p:cNvCxnSpPr/>
          <p:nvPr/>
        </p:nvCxnSpPr>
        <p:spPr>
          <a:xfrm flipV="1">
            <a:off x="7627145" y="5466047"/>
            <a:ext cx="1197903" cy="3410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1C4314-FF32-AB89-0433-8F89381E59B5}"/>
              </a:ext>
            </a:extLst>
          </p:cNvPr>
          <p:cNvSpPr txBox="1"/>
          <p:nvPr/>
        </p:nvSpPr>
        <p:spPr>
          <a:xfrm>
            <a:off x="5061626" y="5515002"/>
            <a:ext cx="25483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/>
              <a:t>This shows the extent of class imbalance.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7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0BE8-6417-E595-C4D1-35E66114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1D64-A014-DDDA-0A23-C1AB6C63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79917" cy="1450757"/>
          </a:xfrm>
        </p:spPr>
        <p:txBody>
          <a:bodyPr>
            <a:noAutofit/>
          </a:bodyPr>
          <a:lstStyle/>
          <a:p>
            <a:r>
              <a:rPr lang="en-AU" sz="38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Why does this matter?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A83CB-85F0-30D5-365E-DCC19309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99053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Given fraud cases in the dataset are only 0.98%, it means the dataset is dominated by ‘legitimate’ transactions.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Moreover, we want to think on these terms: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97842-3495-6E81-1281-18DB8C3D5849}"/>
              </a:ext>
            </a:extLst>
          </p:cNvPr>
          <p:cNvSpPr txBox="1"/>
          <p:nvPr/>
        </p:nvSpPr>
        <p:spPr>
          <a:xfrm>
            <a:off x="1783480" y="3632458"/>
            <a:ext cx="2174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Higher False Negatives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FD4F-BFAB-9CC3-40D9-16949E34FD48}"/>
              </a:ext>
            </a:extLst>
          </p:cNvPr>
          <p:cNvSpPr txBox="1"/>
          <p:nvPr/>
        </p:nvSpPr>
        <p:spPr>
          <a:xfrm>
            <a:off x="4704480" y="3453164"/>
            <a:ext cx="18681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Missed Legitimate Frauds</a:t>
            </a:r>
            <a:endParaRPr lang="en-US" b="1" err="1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4814B56-9932-8EFB-435D-6B63E114744F}"/>
              </a:ext>
            </a:extLst>
          </p:cNvPr>
          <p:cNvSpPr/>
          <p:nvPr/>
        </p:nvSpPr>
        <p:spPr>
          <a:xfrm rot="16200000">
            <a:off x="4151377" y="3685081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CCAEA82-80D4-A85C-2289-B4A4B6FB9304}"/>
              </a:ext>
            </a:extLst>
          </p:cNvPr>
          <p:cNvSpPr/>
          <p:nvPr/>
        </p:nvSpPr>
        <p:spPr>
          <a:xfrm rot="16200000">
            <a:off x="6751141" y="3677610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0C45F-9ACC-4898-3413-38D27DCED8F2}"/>
              </a:ext>
            </a:extLst>
          </p:cNvPr>
          <p:cNvSpPr txBox="1"/>
          <p:nvPr/>
        </p:nvSpPr>
        <p:spPr>
          <a:xfrm>
            <a:off x="7289306" y="3595105"/>
            <a:ext cx="31530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b="1">
                <a:latin typeface="Arial"/>
                <a:cs typeface="Arial"/>
              </a:rPr>
              <a:t>Reputational Risk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AU" b="1">
                <a:latin typeface="Arial"/>
                <a:cs typeface="Arial"/>
              </a:rPr>
              <a:t>Financial Loss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2FD4E-10E2-8AB3-5CD3-0CBEC72F6671}"/>
              </a:ext>
            </a:extLst>
          </p:cNvPr>
          <p:cNvSpPr txBox="1"/>
          <p:nvPr/>
        </p:nvSpPr>
        <p:spPr>
          <a:xfrm>
            <a:off x="1776009" y="5290929"/>
            <a:ext cx="2174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Higher False Positives</a:t>
            </a:r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D21AE-4052-7540-6898-D8B265860003}"/>
              </a:ext>
            </a:extLst>
          </p:cNvPr>
          <p:cNvSpPr txBox="1"/>
          <p:nvPr/>
        </p:nvSpPr>
        <p:spPr>
          <a:xfrm>
            <a:off x="4697009" y="5148988"/>
            <a:ext cx="18681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Flagging Legitimate Transactions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2CEE9D1-7FDF-C4CD-8A3C-E70566754053}"/>
              </a:ext>
            </a:extLst>
          </p:cNvPr>
          <p:cNvSpPr/>
          <p:nvPr/>
        </p:nvSpPr>
        <p:spPr>
          <a:xfrm rot="16200000">
            <a:off x="4128964" y="5380905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0A8874B-4D4D-F7EA-CFF9-23A85E90D9B8}"/>
              </a:ext>
            </a:extLst>
          </p:cNvPr>
          <p:cNvSpPr/>
          <p:nvPr/>
        </p:nvSpPr>
        <p:spPr>
          <a:xfrm rot="16200000">
            <a:off x="6728729" y="5373434"/>
            <a:ext cx="397933" cy="480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4ABCFC-9BAB-3852-F82E-6E6025C5F676}"/>
              </a:ext>
            </a:extLst>
          </p:cNvPr>
          <p:cNvSpPr txBox="1"/>
          <p:nvPr/>
        </p:nvSpPr>
        <p:spPr>
          <a:xfrm>
            <a:off x="7281833" y="5163930"/>
            <a:ext cx="315307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b="1">
                <a:latin typeface="Arial"/>
                <a:cs typeface="Arial"/>
              </a:rPr>
              <a:t>Customer Frustration</a:t>
            </a:r>
          </a:p>
          <a:p>
            <a:pPr marL="285750" indent="-285750">
              <a:buFont typeface="Arial"/>
              <a:buChar char="•"/>
            </a:pPr>
            <a:r>
              <a:rPr lang="en-AU" b="1">
                <a:latin typeface="Arial"/>
                <a:ea typeface="Calibri" panose="020F0502020204030204"/>
                <a:cs typeface="Arial"/>
              </a:rPr>
              <a:t>Higher Call Centre Loads</a:t>
            </a:r>
          </a:p>
        </p:txBody>
      </p:sp>
    </p:spTree>
    <p:extLst>
      <p:ext uri="{BB962C8B-B14F-4D97-AF65-F5344CB8AC3E}">
        <p14:creationId xmlns:p14="http://schemas.microsoft.com/office/powerpoint/2010/main" val="5706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46F7A-212F-8917-9230-710982582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42AAA7-5867-0A11-2D54-33190379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26766B-F9D1-2C85-DC96-42A290C5B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7F5A2-10DA-3B8A-E5AF-0A55C974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is a Random Survival Forest?</a:t>
            </a:r>
          </a:p>
        </p:txBody>
      </p:sp>
      <p:pic>
        <p:nvPicPr>
          <p:cNvPr id="6" name="Picture 5" descr="Worm's-eye view of a large tree">
            <a:extLst>
              <a:ext uri="{FF2B5EF4-FFF2-40B4-BE49-F238E27FC236}">
                <a16:creationId xmlns:a16="http://schemas.microsoft.com/office/drawing/2014/main" id="{E4294B0D-84C1-55FB-810A-A2666EBC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04" r="38842" b="-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340C3-7993-13CE-CCFB-2F3304C96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AD475-53DC-E66E-2A30-C83D8B00C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Random Survival Forests (RSFs) are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machine learning models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used for Survival Analysis, considered to be 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advanced ensemble learning methods.</a:t>
            </a:r>
            <a:endParaRPr lang="en-US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They handle censored data and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predict time-to-event outcomes. </a:t>
            </a:r>
            <a:endParaRPr lang="en-US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Unlike classic identifiers,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RSFs output a cumulative hazard function,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rather than direct class predictions.</a:t>
            </a:r>
            <a:endParaRPr lang="en-GB" dirty="0" err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Some core applications of RSFs: Medicine, Biology.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2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E590B-879B-B0C0-695C-71967BD2F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B7B4-6047-2A19-BC69-FF0B3AB2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79917" cy="1450757"/>
          </a:xfrm>
        </p:spPr>
        <p:txBody>
          <a:bodyPr>
            <a:noAutofit/>
          </a:bodyPr>
          <a:lstStyle/>
          <a:p>
            <a:r>
              <a:rPr lang="en-AU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How was the RSF Configured</a:t>
            </a:r>
            <a:r>
              <a:rPr lang="en-AU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?</a:t>
            </a:r>
            <a:endParaRPr lang="en-AU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77BC1-B14D-8F2B-47D1-48CC78BC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7116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Primary Package Used: 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 </a:t>
            </a:r>
            <a:r>
              <a:rPr lang="en-GB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RandomForestSRC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(in R)</a:t>
            </a:r>
          </a:p>
          <a:p>
            <a:pPr marL="457200" indent="-457200">
              <a:buFont typeface="Arial,Sans-Serif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Splitting Rule: 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Log-Rank with 10 random split points.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,Sans-Serif" panose="020F050202020403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Resampling: 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Sampling Without Replacement (SWOR).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75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2EF16-FBAD-6C38-95B5-9D3DA7BD4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0CC4-A84B-E724-168B-AE2E35AD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79917" cy="1450757"/>
          </a:xfrm>
        </p:spPr>
        <p:txBody>
          <a:bodyPr>
            <a:noAutofit/>
          </a:bodyPr>
          <a:lstStyle/>
          <a:p>
            <a:r>
              <a:rPr lang="en-AU" sz="3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Why have Survival Models for Fraud?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E0AB-CC02-65A9-B2D4-20458D79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66786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Traditional fraud detection models classify transactions as ‘fraud’ or ‘not fraud’ but struggles to capture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 customer or account becomes at risk.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Existing methods (e.g. logistic regression, random forests) are static.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Fraud risk is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temporal and evolving.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RSFs allow time-to-event modelling and can accommodate recurrent risks and patterns.</a:t>
            </a: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Survival forests </a:t>
            </a:r>
            <a:r>
              <a:rPr lang="en-GB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capture early warning signals.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means that banks need to anticipate fraudulent behaviour and not simply detect it upon occurring.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97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B5583-C500-BAD5-7992-5B387DAC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05A9-496F-314B-F3C5-5218C5A2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RSFs in Card Fraud Detection</a:t>
            </a:r>
            <a:endParaRPr lang="en-AU" sz="4400" b="1" cap="non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8AC4FA-0667-F0A8-4E3B-803E94F2C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79998"/>
              </p:ext>
            </p:extLst>
          </p:nvPr>
        </p:nvGraphicFramePr>
        <p:xfrm>
          <a:off x="1096963" y="1846263"/>
          <a:ext cx="10216496" cy="433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9AE225-C3A7-9292-3F54-0C3B6F368C90}"/>
              </a:ext>
            </a:extLst>
          </p:cNvPr>
          <p:cNvSpPr txBox="1"/>
          <p:nvPr/>
        </p:nvSpPr>
        <p:spPr>
          <a:xfrm>
            <a:off x="5976513" y="4151333"/>
            <a:ext cx="7220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b="1">
                <a:solidFill>
                  <a:srgbClr val="FFFF00"/>
                </a:solidFill>
              </a:rPr>
              <a:t>RSF</a:t>
            </a:r>
            <a:endParaRPr lang="en-AU" sz="1600" b="1">
              <a:solidFill>
                <a:srgbClr val="FFFF00"/>
              </a:solidFill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E8A9E-A8BF-3AC5-6FF6-9D3556C8E0A2}"/>
              </a:ext>
            </a:extLst>
          </p:cNvPr>
          <p:cNvCxnSpPr>
            <a:cxnSpLocks/>
          </p:cNvCxnSpPr>
          <p:nvPr/>
        </p:nvCxnSpPr>
        <p:spPr>
          <a:xfrm>
            <a:off x="2409910" y="3218330"/>
            <a:ext cx="3566603" cy="103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B86C01-019F-7953-D4B5-AF30C902BFBA}"/>
              </a:ext>
            </a:extLst>
          </p:cNvPr>
          <p:cNvSpPr txBox="1">
            <a:spLocks/>
          </p:cNvSpPr>
          <p:nvPr/>
        </p:nvSpPr>
        <p:spPr>
          <a:xfrm>
            <a:off x="0" y="2028800"/>
            <a:ext cx="3027601" cy="2588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AU" sz="2800" b="1">
                <a:solidFill>
                  <a:schemeClr val="tx1"/>
                </a:solidFill>
              </a:rPr>
              <a:t>RSFs offer a balance between </a:t>
            </a:r>
            <a:r>
              <a:rPr lang="en-AU" sz="2800" b="1">
                <a:solidFill>
                  <a:schemeClr val="accent1"/>
                </a:solidFill>
              </a:rPr>
              <a:t>flexibility</a:t>
            </a:r>
            <a:r>
              <a:rPr lang="en-AU" sz="2800" b="1"/>
              <a:t> </a:t>
            </a:r>
            <a:r>
              <a:rPr lang="en-AU" sz="2800" b="1">
                <a:solidFill>
                  <a:schemeClr val="tx1"/>
                </a:solidFill>
              </a:rPr>
              <a:t>and</a:t>
            </a:r>
            <a:r>
              <a:rPr lang="en-AU" sz="2800" b="1"/>
              <a:t> </a:t>
            </a:r>
            <a:r>
              <a:rPr lang="en-AU" sz="2800" b="1">
                <a:solidFill>
                  <a:schemeClr val="bg2">
                    <a:lumMod val="50000"/>
                  </a:schemeClr>
                </a:solidFill>
              </a:rPr>
              <a:t>structure.</a:t>
            </a:r>
          </a:p>
          <a:p>
            <a:pPr marL="1143000" lvl="1" algn="ctr" fontAlgn="base"/>
            <a:endParaRPr lang="en-AU" sz="2800" b="1"/>
          </a:p>
          <a:p>
            <a:pPr marL="1143000" lvl="1" algn="ctr" fontAlgn="base"/>
            <a:endParaRPr lang="en-US" sz="2800" b="1"/>
          </a:p>
          <a:p>
            <a:pPr marL="1143000" lvl="1" algn="ctr" fontAlgn="base"/>
            <a:endParaRPr lang="en-US" sz="2800" b="1"/>
          </a:p>
          <a:p>
            <a:pPr marL="1143000" lvl="1" algn="ctr" fontAlgn="base"/>
            <a:endParaRPr lang="en-AU" sz="2800" b="1"/>
          </a:p>
          <a:p>
            <a:pPr marL="342900" indent="-342900" algn="ctr" fontAlgn="base">
              <a:buFont typeface="+mj-lt"/>
              <a:buAutoNum type="arabicPeriod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170905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Enhancing Fraud Detection in Banking</vt:lpstr>
      <vt:lpstr>Card Fraud – How terrible is it?</vt:lpstr>
      <vt:lpstr>Class Imbalance</vt:lpstr>
      <vt:lpstr>ULB Card Fraud Dataset</vt:lpstr>
      <vt:lpstr>Why does this matter?</vt:lpstr>
      <vt:lpstr>What is a Random Survival Forest?</vt:lpstr>
      <vt:lpstr>How was the RSF Configured?</vt:lpstr>
      <vt:lpstr>Why have Survival Models for Fraud?</vt:lpstr>
      <vt:lpstr>RSFs in Card Fraud Detection</vt:lpstr>
      <vt:lpstr>Methodology</vt:lpstr>
      <vt:lpstr>RSF – No SMOTE</vt:lpstr>
      <vt:lpstr>RSF – SMOTE</vt:lpstr>
      <vt:lpstr>RSF - What did we see so far?</vt:lpstr>
      <vt:lpstr>RSF - What did we see so far?</vt:lpstr>
      <vt:lpstr>Logistic Regression – No SMOTE</vt:lpstr>
      <vt:lpstr>Logistic Regression – SMOTE</vt:lpstr>
      <vt:lpstr>Logistic Regression – How did this compare?</vt:lpstr>
      <vt:lpstr>Results – A Comparison</vt:lpstr>
      <vt:lpstr>Explaining Predictions using SHAP</vt:lpstr>
      <vt:lpstr>Interpreting the SHAP plot</vt:lpstr>
      <vt:lpstr>Learnings so far</vt:lpstr>
      <vt:lpstr>Next Steps</vt:lpstr>
      <vt:lpstr>If you are interested!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426</cp:revision>
  <dcterms:created xsi:type="dcterms:W3CDTF">2025-10-26T11:11:48Z</dcterms:created>
  <dcterms:modified xsi:type="dcterms:W3CDTF">2025-11-24T10:52:47Z</dcterms:modified>
</cp:coreProperties>
</file>